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9240500" cy="10287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1pPr>
    <a:lvl2pPr marL="0" marR="0" indent="228600" algn="ctr" defTabSz="61912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2pPr>
    <a:lvl3pPr marL="0" marR="0" indent="457200" algn="ctr" defTabSz="61912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3pPr>
    <a:lvl4pPr marL="0" marR="0" indent="685800" algn="ctr" defTabSz="61912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4pPr>
    <a:lvl5pPr marL="0" marR="0" indent="914400" algn="ctr" defTabSz="61912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5pPr>
    <a:lvl6pPr marL="0" marR="0" indent="1143000" algn="ctr" defTabSz="61912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6pPr>
    <a:lvl7pPr marL="0" marR="0" indent="1371600" algn="ctr" defTabSz="61912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7pPr>
    <a:lvl8pPr marL="0" marR="0" indent="1600200" algn="ctr" defTabSz="61912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8pPr>
    <a:lvl9pPr marL="0" marR="0" indent="1828800" algn="ctr" defTabSz="61912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9pPr>
  </p:defaultTextStyle>
  <p:extLst>
    <p:ext uri="{EFAFB233-063F-42B5-8137-9DF3F51BA10A}">
      <p15:sldGuideLst xmlns:p15="http://schemas.microsoft.com/office/powerpoint/2012/main">
        <p15:guide id="1" orient="horz" pos="3240" userDrawn="1">
          <p15:clr>
            <a:srgbClr val="A4A3A4"/>
          </p15:clr>
        </p15:guide>
        <p15:guide id="2" pos="60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CD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rgbClr val="89847F"/>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525252"/>
              </a:solidFill>
              <a:prstDash val="solid"/>
              <a:miter lim="400000"/>
            </a:ln>
          </a:top>
          <a:bottom>
            <a:ln w="12700" cap="flat">
              <a:noFill/>
              <a:miter lim="400000"/>
            </a:ln>
          </a:bottom>
          <a:insideH>
            <a:ln w="3175"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solidFill>
                <a:srgbClr val="C9C3BA"/>
              </a:solidFill>
              <a:prstDash val="solid"/>
              <a:miter lim="400000"/>
            </a:ln>
          </a:insideH>
          <a:insideV>
            <a:ln w="12700" cap="flat">
              <a:noFill/>
              <a:miter lim="400000"/>
            </a:ln>
          </a:insideV>
        </a:tcBdr>
        <a:fill>
          <a:solidFill>
            <a:schemeClr val="accent5">
              <a:hueOff val="-375889"/>
              <a:satOff val="-9195"/>
              <a:lumOff val="-14901"/>
            </a:schemeClr>
          </a:solidFill>
        </a:fill>
      </a:tcStyle>
    </a:firstRow>
  </a:tblStyle>
  <a:tblStyle styleId="{C7B018BB-80A7-4F77-B60F-C8B233D01FF8}" styleName="">
    <a:tblBg/>
    <a:wholeTbl>
      <a:tcTxStyle b="off" i="off">
        <a:font>
          <a:latin typeface="Palatino"/>
          <a:ea typeface="Palatino"/>
          <a:cs typeface="Palatino"/>
        </a:font>
        <a:srgbClr val="414141"/>
      </a:tcTxStyle>
      <a:tcStyle>
        <a:tcBdr>
          <a:left>
            <a:ln w="12700" cap="flat">
              <a:solidFill>
                <a:srgbClr val="C9C3BA"/>
              </a:solidFill>
              <a:custDash>
                <a:ds d="100000" sp="200000"/>
              </a:custDash>
              <a:miter lim="400000"/>
            </a:ln>
          </a:left>
          <a:right>
            <a:ln w="12700" cap="flat">
              <a:solidFill>
                <a:srgbClr val="C9C3BA"/>
              </a:solidFill>
              <a:custDash>
                <a:ds d="100000" sp="200000"/>
              </a:custDash>
              <a:miter lim="400000"/>
            </a:ln>
          </a:right>
          <a:top>
            <a:ln w="12700" cap="flat">
              <a:solidFill>
                <a:srgbClr val="C9C3BA"/>
              </a:solidFill>
              <a:custDash>
                <a:ds d="100000" sp="200000"/>
              </a:custDash>
              <a:miter lim="400000"/>
            </a:ln>
          </a:top>
          <a:bottom>
            <a:ln w="12700" cap="flat">
              <a:solidFill>
                <a:srgbClr val="C9C3BA"/>
              </a:solidFill>
              <a:custDash>
                <a:ds d="100000" sp="200000"/>
              </a:custDash>
              <a:miter lim="400000"/>
            </a:ln>
          </a:bottom>
          <a:insideH>
            <a:ln w="12700" cap="flat">
              <a:solidFill>
                <a:srgbClr val="C9C3BA"/>
              </a:solidFill>
              <a:custDash>
                <a:ds d="100000" sp="200000"/>
              </a:custDash>
              <a:miter lim="400000"/>
            </a:ln>
          </a:insideH>
          <a:insideV>
            <a:ln w="12700" cap="flat">
              <a:solidFill>
                <a:srgbClr val="C9C3BA"/>
              </a:solidFill>
              <a:custDash>
                <a:ds d="100000" sp="200000"/>
              </a:custDash>
              <a:miter lim="400000"/>
            </a:ln>
          </a:insideV>
        </a:tcBdr>
        <a:fill>
          <a:noFill/>
        </a:fill>
      </a:tcStyle>
    </a:wholeTbl>
    <a:band2H>
      <a:tcTxStyle/>
      <a:tcStyle>
        <a:tcBdr/>
        <a:fill>
          <a:solidFill>
            <a:srgbClr val="C9C3BA">
              <a:alpha val="75000"/>
            </a:srgbClr>
          </a:solidFill>
        </a:fill>
      </a:tcStyle>
    </a:band2H>
    <a:firstCol>
      <a:tcTxStyle b="off" i="off">
        <a:font>
          <a:latin typeface="Palatino"/>
          <a:ea typeface="Palatino"/>
          <a:cs typeface="Palatino"/>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solidFill>
                <a:srgbClr val="FFFFFF">
                  <a:alpha val="50000"/>
                </a:srgbClr>
              </a:solidFill>
              <a:prstDash val="solid"/>
              <a:miter lim="400000"/>
            </a:ln>
          </a:insideV>
        </a:tcBdr>
        <a:fill>
          <a:no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3175" cap="flat">
              <a:noFill/>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solidFill>
                <a:srgbClr val="FFFFFF">
                  <a:alpha val="50000"/>
                </a:srgbClr>
              </a:solidFill>
              <a:prstDash val="solid"/>
              <a:miter lim="400000"/>
            </a:ln>
          </a:insideH>
          <a:insideV>
            <a:ln w="12700" cap="flat">
              <a:noFill/>
              <a:miter lim="400000"/>
            </a:ln>
          </a:insideV>
        </a:tcBdr>
        <a:fill>
          <a:noFill/>
        </a:fill>
      </a:tcStyle>
    </a:firstRow>
  </a:tblStyle>
  <a:tblStyle styleId="{EEE7283C-3CF3-47DC-8721-378D4A62B228}"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3175" cap="flat">
              <a:solidFill>
                <a:srgbClr val="C9C3BA"/>
              </a:solidFill>
              <a:prstDash val="solid"/>
              <a:miter lim="400000"/>
            </a:ln>
          </a:top>
          <a:bottom>
            <a:ln w="3175" cap="flat">
              <a:solidFill>
                <a:srgbClr val="C9C3BA"/>
              </a:solidFill>
              <a:prstDash val="solid"/>
              <a:miter lim="400000"/>
            </a:ln>
          </a:bottom>
          <a:insideH>
            <a:ln w="3175" cap="flat">
              <a:solidFill>
                <a:srgbClr val="C9C3BA"/>
              </a:solidFill>
              <a:prstDash val="solid"/>
              <a:miter lim="400000"/>
            </a:ln>
          </a:insideH>
          <a:insideV>
            <a:ln w="12700" cap="flat">
              <a:noFill/>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rgbClr val="939D60"/>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525252"/>
              </a:solidFill>
              <a:prstDash val="solid"/>
              <a:miter lim="400000"/>
            </a:ln>
          </a:top>
          <a:bottom>
            <a:ln w="12700" cap="flat">
              <a:noFill/>
              <a:miter lim="400000"/>
            </a:ln>
          </a:bottom>
          <a:insideH>
            <a:ln w="3175"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solidFill>
                <a:srgbClr val="C9C3BA"/>
              </a:solidFill>
              <a:prstDash val="solid"/>
              <a:miter lim="400000"/>
            </a:ln>
          </a:insideH>
          <a:insideV>
            <a:ln w="12700" cap="flat">
              <a:noFill/>
              <a:miter lim="400000"/>
            </a:ln>
          </a:insideV>
        </a:tcBdr>
        <a:fill>
          <a:solidFill>
            <a:schemeClr val="accent3">
              <a:hueOff val="708444"/>
              <a:satOff val="-4821"/>
              <a:lumOff val="-14251"/>
            </a:schemeClr>
          </a:solidFill>
        </a:fill>
      </a:tcStyle>
    </a:firstRow>
  </a:tblStyle>
  <a:tblStyle styleId="{CF821DB8-F4EB-4A41-A1BA-3FCAFE7338EE}" styleName="">
    <a:tblBg/>
    <a:wholeTbl>
      <a:tcTxStyle b="off" i="off">
        <a:font>
          <a:latin typeface="Palatino"/>
          <a:ea typeface="Palatino"/>
          <a:cs typeface="Palatino"/>
        </a:font>
        <a:srgbClr val="414141"/>
      </a:tcTxStyle>
      <a:tcStyle>
        <a:tcBdr>
          <a:left>
            <a:ln w="3175" cap="flat">
              <a:solidFill>
                <a:schemeClr val="accent1">
                  <a:hueOff val="-113918"/>
                  <a:satOff val="19024"/>
                  <a:lumOff val="19749"/>
                </a:schemeClr>
              </a:solidFill>
              <a:prstDash val="solid"/>
              <a:miter lim="400000"/>
            </a:ln>
          </a:left>
          <a:right>
            <a:ln w="3175" cap="flat">
              <a:solidFill>
                <a:schemeClr val="accent1">
                  <a:hueOff val="-113918"/>
                  <a:satOff val="19024"/>
                  <a:lumOff val="19749"/>
                </a:schemeClr>
              </a:solidFill>
              <a:prstDash val="solid"/>
              <a:miter lim="400000"/>
            </a:ln>
          </a:right>
          <a:top>
            <a:ln w="3175" cap="flat">
              <a:solidFill>
                <a:schemeClr val="accent1">
                  <a:hueOff val="-113918"/>
                  <a:satOff val="19024"/>
                  <a:lumOff val="19749"/>
                </a:schemeClr>
              </a:solidFill>
              <a:prstDash val="solid"/>
              <a:miter lim="400000"/>
            </a:ln>
          </a:top>
          <a:bottom>
            <a:ln w="3175" cap="flat">
              <a:solidFill>
                <a:schemeClr val="accent1">
                  <a:hueOff val="-113918"/>
                  <a:satOff val="19024"/>
                  <a:lumOff val="19749"/>
                </a:schemeClr>
              </a:solidFill>
              <a:prstDash val="solid"/>
              <a:miter lim="400000"/>
            </a:ln>
          </a:bottom>
          <a:insideH>
            <a:ln w="3175" cap="flat">
              <a:solidFill>
                <a:schemeClr val="accent1">
                  <a:hueOff val="-113918"/>
                  <a:satOff val="19024"/>
                  <a:lumOff val="19749"/>
                </a:schemeClr>
              </a:solidFill>
              <a:prstDash val="solid"/>
              <a:miter lim="400000"/>
            </a:ln>
          </a:insideH>
          <a:insideV>
            <a:ln w="3175" cap="flat">
              <a:solidFill>
                <a:schemeClr val="accent1">
                  <a:hueOff val="-113918"/>
                  <a:satOff val="19024"/>
                  <a:lumOff val="19749"/>
                </a:schemeClr>
              </a:solidFill>
              <a:prstDash val="solid"/>
              <a:miter lim="400000"/>
            </a:ln>
          </a:insideV>
        </a:tcBdr>
        <a:fill>
          <a:noFill/>
        </a:fill>
      </a:tcStyle>
    </a:wholeTbl>
    <a:band2H>
      <a:tcTxStyle/>
      <a:tcStyle>
        <a:tcBdr/>
        <a:fill>
          <a:solidFill>
            <a:schemeClr val="accent1">
              <a:hueOff val="-113918"/>
              <a:satOff val="19024"/>
              <a:lumOff val="19749"/>
              <a:alpha val="35000"/>
            </a:schemeClr>
          </a:solidFill>
        </a:fill>
      </a:tcStyle>
    </a:band2H>
    <a:firstCol>
      <a:tcTxStyle b="off" i="off">
        <a:font>
          <a:latin typeface="Palatino"/>
          <a:ea typeface="Palatino"/>
          <a:cs typeface="Palatino"/>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rgbClr val="738AAF"/>
          </a:solid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3175"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5"/>
              <a:satOff val="13972"/>
              <a:lumOff val="-24493"/>
            </a:schemeClr>
          </a:solid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5"/>
              <a:satOff val="6343"/>
              <a:lumOff val="-13963"/>
            </a:schemeClr>
          </a:solidFill>
        </a:fill>
      </a:tcStyle>
    </a:firstRow>
  </a:tblStyle>
  <a:tblStyle styleId="{33BA23B1-9221-436E-865A-0063620EA4FD}" styleName="">
    <a:tblBg/>
    <a:wholeTbl>
      <a:tcTxStyle b="off" i="off">
        <a:font>
          <a:latin typeface="Palatino"/>
          <a:ea typeface="Palatino"/>
          <a:cs typeface="Palatino"/>
        </a:font>
        <a:srgbClr val="414141"/>
      </a:tcTxStyle>
      <a:tcStyle>
        <a:tcBdr>
          <a:left>
            <a:ln w="3175" cap="flat">
              <a:solidFill>
                <a:srgbClr val="C9C3BA"/>
              </a:solidFill>
              <a:prstDash val="solid"/>
              <a:miter lim="400000"/>
            </a:ln>
          </a:left>
          <a:right>
            <a:ln w="3175" cap="flat">
              <a:solidFill>
                <a:srgbClr val="C9C3BA"/>
              </a:solidFill>
              <a:prstDash val="solid"/>
              <a:miter lim="400000"/>
            </a:ln>
          </a:right>
          <a:top>
            <a:ln w="3175" cap="flat">
              <a:solidFill>
                <a:srgbClr val="C9C3BA"/>
              </a:solidFill>
              <a:prstDash val="solid"/>
              <a:miter lim="400000"/>
            </a:ln>
          </a:top>
          <a:bottom>
            <a:ln w="3175" cap="flat">
              <a:solidFill>
                <a:srgbClr val="C9C3BA"/>
              </a:solidFill>
              <a:prstDash val="solid"/>
              <a:miter lim="400000"/>
            </a:ln>
          </a:bottom>
          <a:insideH>
            <a:ln w="3175" cap="flat">
              <a:solidFill>
                <a:srgbClr val="C9C3BA"/>
              </a:solidFill>
              <a:prstDash val="solid"/>
              <a:miter lim="400000"/>
            </a:ln>
          </a:insideH>
          <a:insideV>
            <a:ln w="3175" cap="flat">
              <a:solidFill>
                <a:srgbClr val="C9C3BA"/>
              </a:solidFill>
              <a:prstDash val="solid"/>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rgbClr val="66635F"/>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3175" cap="flat">
              <a:solidFill>
                <a:srgbClr val="000000"/>
              </a:solidFill>
              <a:prstDash val="solid"/>
              <a:miter lim="400000"/>
            </a:ln>
          </a:top>
          <a:bottom>
            <a:ln w="12700" cap="flat">
              <a:noFill/>
              <a:miter lim="400000"/>
            </a:ln>
          </a:bottom>
          <a:insideH>
            <a:ln w="3175"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solidFill>
                <a:srgbClr val="C9C3BA"/>
              </a:solidFill>
              <a:prstDash val="solid"/>
              <a:miter lim="400000"/>
            </a:ln>
          </a:insideH>
          <a:insideV>
            <a:ln w="12700" cap="flat">
              <a:noFill/>
              <a:miter lim="400000"/>
            </a:ln>
          </a:insideV>
        </a:tcBdr>
        <a:fill>
          <a:solidFill>
            <a:srgbClr val="89847F"/>
          </a:solidFill>
        </a:fill>
      </a:tcStyle>
    </a:firstRow>
  </a:tblStyle>
  <a:tblStyle styleId="{2708684C-4D16-4618-839F-0558EEFCDFE6}"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3175" cap="flat">
              <a:solidFill>
                <a:srgbClr val="89847F"/>
              </a:solidFill>
              <a:custDash>
                <a:ds d="200000" sp="200000"/>
              </a:custDash>
              <a:miter lim="400000"/>
            </a:ln>
          </a:top>
          <a:bottom>
            <a:ln w="3175" cap="flat">
              <a:solidFill>
                <a:srgbClr val="89847F"/>
              </a:solidFill>
              <a:custDash>
                <a:ds d="200000" sp="200000"/>
              </a:custDash>
              <a:miter lim="400000"/>
            </a:ln>
          </a:bottom>
          <a:insideH>
            <a:ln w="3175" cap="flat">
              <a:solidFill>
                <a:srgbClr val="89847F"/>
              </a:solidFill>
              <a:custDash>
                <a:ds d="200000" sp="200000"/>
              </a:custDash>
              <a:miter lim="400000"/>
            </a:ln>
          </a:insideH>
          <a:insideV>
            <a:ln w="12700" cap="flat">
              <a:noFill/>
              <a:miter lim="400000"/>
            </a:ln>
          </a:insideV>
        </a:tcBdr>
        <a:fill>
          <a:noFill/>
        </a:fill>
      </a:tcStyle>
    </a:wholeTbl>
    <a:band2H>
      <a:tcTxStyle/>
      <a:tcStyle>
        <a:tcBdr/>
        <a:fill>
          <a:solidFill>
            <a:srgbClr val="C9C3BA">
              <a:alpha val="35000"/>
            </a:srgbClr>
          </a:solidFill>
        </a:fill>
      </a:tcStyle>
    </a:band2H>
    <a:firstCol>
      <a:tcTxStyle b="off" i="off">
        <a:font>
          <a:latin typeface="Palatino"/>
          <a:ea typeface="Palatino"/>
          <a:cs typeface="Palatino"/>
        </a:font>
        <a:srgbClr val="414141"/>
      </a:tcTxStyle>
      <a:tcStyle>
        <a:tcBdr>
          <a:left>
            <a:ln w="12700" cap="flat">
              <a:noFill/>
              <a:miter lim="400000"/>
            </a:ln>
          </a:left>
          <a:right>
            <a:ln w="12700" cap="flat">
              <a:solidFill>
                <a:srgbClr val="000000"/>
              </a:solidFill>
              <a:prstDash val="solid"/>
              <a:miter lim="400000"/>
            </a:ln>
          </a:right>
          <a:top>
            <a:ln w="3175" cap="flat">
              <a:solidFill>
                <a:srgbClr val="89847F"/>
              </a:solidFill>
              <a:custDash>
                <a:ds d="200000" sp="200000"/>
              </a:custDash>
              <a:miter lim="400000"/>
            </a:ln>
          </a:top>
          <a:bottom>
            <a:ln w="3175" cap="flat">
              <a:solidFill>
                <a:srgbClr val="89847F"/>
              </a:solidFill>
              <a:custDash>
                <a:ds d="200000" sp="200000"/>
              </a:custDash>
              <a:miter lim="400000"/>
            </a:ln>
          </a:bottom>
          <a:insideH>
            <a:ln w="3175" cap="flat">
              <a:solidFill>
                <a:srgbClr val="89847F"/>
              </a:solidFill>
              <a:custDash>
                <a:ds d="200000" sp="200000"/>
              </a:custDash>
              <a:miter lim="400000"/>
            </a:ln>
          </a:insideH>
          <a:insideV>
            <a:ln w="3175" cap="flat">
              <a:noFill/>
              <a:miter lim="400000"/>
            </a:ln>
          </a:insideV>
        </a:tcBdr>
        <a:fill>
          <a:no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3175" cap="flat">
              <a:solidFill>
                <a:srgbClr val="89847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noFill/>
              <a:miter lim="400000"/>
            </a:ln>
          </a:top>
          <a:bottom>
            <a:ln w="12700" cap="flat">
              <a:solidFill>
                <a:srgbClr val="000000"/>
              </a:solidFill>
              <a:prstDash val="solid"/>
              <a:miter lim="400000"/>
            </a:ln>
          </a:bottom>
          <a:insideH>
            <a:ln w="3175" cap="flat">
              <a:solidFill>
                <a:srgbClr val="89847F"/>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87"/>
    <p:restoredTop sz="94731"/>
  </p:normalViewPr>
  <p:slideViewPr>
    <p:cSldViewPr snapToGrid="0" snapToObjects="1" showGuides="1">
      <p:cViewPr varScale="1">
        <p:scale>
          <a:sx n="94" d="100"/>
          <a:sy n="94" d="100"/>
        </p:scale>
        <p:origin x="440" y="192"/>
      </p:cViewPr>
      <p:guideLst>
        <p:guide orient="horz" pos="3240"/>
        <p:guide pos="60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8" name="Shape 138"/>
          <p:cNvSpPr>
            <a:spLocks noGrp="1" noRot="1" noChangeAspect="1"/>
          </p:cNvSpPr>
          <p:nvPr>
            <p:ph type="sldImg"/>
          </p:nvPr>
        </p:nvSpPr>
        <p:spPr>
          <a:xfrm>
            <a:off x="1143000" y="685800"/>
            <a:ext cx="4572000" cy="3429000"/>
          </a:xfrm>
          <a:prstGeom prst="rect">
            <a:avLst/>
          </a:prstGeom>
        </p:spPr>
        <p:txBody>
          <a:bodyPr/>
          <a:lstStyle/>
          <a:p>
            <a:endParaRPr/>
          </a:p>
        </p:txBody>
      </p:sp>
      <p:sp>
        <p:nvSpPr>
          <p:cNvPr id="139" name="Shape 13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25000"/>
      </a:lnSpc>
      <a:defRPr sz="2400">
        <a:latin typeface="Avenir Roman"/>
        <a:ea typeface="Avenir Roman"/>
        <a:cs typeface="Avenir Roman"/>
        <a:sym typeface="Avenir Roman"/>
      </a:defRPr>
    </a:lvl1pPr>
    <a:lvl2pPr indent="228600" defTabSz="457200" latinLnBrk="0">
      <a:lnSpc>
        <a:spcPct val="125000"/>
      </a:lnSpc>
      <a:defRPr sz="2400">
        <a:latin typeface="Avenir Roman"/>
        <a:ea typeface="Avenir Roman"/>
        <a:cs typeface="Avenir Roman"/>
        <a:sym typeface="Avenir Roman"/>
      </a:defRPr>
    </a:lvl2pPr>
    <a:lvl3pPr indent="457200" defTabSz="457200" latinLnBrk="0">
      <a:lnSpc>
        <a:spcPct val="125000"/>
      </a:lnSpc>
      <a:defRPr sz="2400">
        <a:latin typeface="Avenir Roman"/>
        <a:ea typeface="Avenir Roman"/>
        <a:cs typeface="Avenir Roman"/>
        <a:sym typeface="Avenir Roman"/>
      </a:defRPr>
    </a:lvl3pPr>
    <a:lvl4pPr indent="685800" defTabSz="457200" latinLnBrk="0">
      <a:lnSpc>
        <a:spcPct val="125000"/>
      </a:lnSpc>
      <a:defRPr sz="2400">
        <a:latin typeface="Avenir Roman"/>
        <a:ea typeface="Avenir Roman"/>
        <a:cs typeface="Avenir Roman"/>
        <a:sym typeface="Avenir Roman"/>
      </a:defRPr>
    </a:lvl4pPr>
    <a:lvl5pPr indent="914400" defTabSz="457200" latinLnBrk="0">
      <a:lnSpc>
        <a:spcPct val="125000"/>
      </a:lnSpc>
      <a:defRPr sz="2400">
        <a:latin typeface="Avenir Roman"/>
        <a:ea typeface="Avenir Roman"/>
        <a:cs typeface="Avenir Roman"/>
        <a:sym typeface="Avenir Roman"/>
      </a:defRPr>
    </a:lvl5pPr>
    <a:lvl6pPr indent="1143000" defTabSz="457200" latinLnBrk="0">
      <a:lnSpc>
        <a:spcPct val="125000"/>
      </a:lnSpc>
      <a:defRPr sz="2400">
        <a:latin typeface="Avenir Roman"/>
        <a:ea typeface="Avenir Roman"/>
        <a:cs typeface="Avenir Roman"/>
        <a:sym typeface="Avenir Roman"/>
      </a:defRPr>
    </a:lvl6pPr>
    <a:lvl7pPr indent="1371600" defTabSz="457200" latinLnBrk="0">
      <a:lnSpc>
        <a:spcPct val="125000"/>
      </a:lnSpc>
      <a:defRPr sz="2400">
        <a:latin typeface="Avenir Roman"/>
        <a:ea typeface="Avenir Roman"/>
        <a:cs typeface="Avenir Roman"/>
        <a:sym typeface="Avenir Roman"/>
      </a:defRPr>
    </a:lvl7pPr>
    <a:lvl8pPr indent="1600200" defTabSz="457200" latinLnBrk="0">
      <a:lnSpc>
        <a:spcPct val="125000"/>
      </a:lnSpc>
      <a:defRPr sz="2400">
        <a:latin typeface="Avenir Roman"/>
        <a:ea typeface="Avenir Roman"/>
        <a:cs typeface="Avenir Roman"/>
        <a:sym typeface="Avenir Roman"/>
      </a:defRPr>
    </a:lvl8pPr>
    <a:lvl9pPr indent="1828800" defTabSz="457200" latinLnBrk="0">
      <a:lnSpc>
        <a:spcPct val="125000"/>
      </a:lnSpc>
      <a:defRPr sz="2400">
        <a:latin typeface="Avenir Roman"/>
        <a:ea typeface="Avenir Roman"/>
        <a:cs typeface="Avenir Roman"/>
        <a:sym typeface="Avenir Roman"/>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Lorem Ipsum Dolor"/>
          <p:cNvSpPr txBox="1">
            <a:spLocks noGrp="1"/>
          </p:cNvSpPr>
          <p:nvPr>
            <p:ph type="body" sz="quarter" idx="13"/>
          </p:nvPr>
        </p:nvSpPr>
        <p:spPr>
          <a:xfrm>
            <a:off x="1190625" y="3721100"/>
            <a:ext cx="10125075" cy="482601"/>
          </a:xfrm>
          <a:prstGeom prst="rect">
            <a:avLst/>
          </a:prstGeom>
        </p:spPr>
        <p:txBody>
          <a:bodyPr>
            <a:spAutoFit/>
          </a:bodyPr>
          <a:lstStyle>
            <a:lvl1pPr marL="0" indent="0">
              <a:lnSpc>
                <a:spcPct val="110000"/>
              </a:lnSpc>
              <a:spcBef>
                <a:spcPts val="0"/>
              </a:spcBef>
              <a:buClrTx/>
              <a:buSzTx/>
              <a:buFontTx/>
              <a:buNone/>
              <a:defRPr sz="2400" i="1"/>
            </a:lvl1pPr>
          </a:lstStyle>
          <a:p>
            <a:r>
              <a:t>Lorem Ipsum Dolor</a:t>
            </a:r>
          </a:p>
        </p:txBody>
      </p:sp>
      <p:sp>
        <p:nvSpPr>
          <p:cNvPr id="14" name="Title Text"/>
          <p:cNvSpPr txBox="1">
            <a:spLocks noGrp="1"/>
          </p:cNvSpPr>
          <p:nvPr>
            <p:ph type="title"/>
          </p:nvPr>
        </p:nvSpPr>
        <p:spPr>
          <a:xfrm>
            <a:off x="1190625" y="4371975"/>
            <a:ext cx="10125075" cy="2505075"/>
          </a:xfrm>
          <a:prstGeom prst="rect">
            <a:avLst/>
          </a:prstGeom>
        </p:spPr>
        <p:txBody>
          <a:bodyPr/>
          <a:lstStyle>
            <a:lvl1pPr algn="l"/>
          </a:lstStyle>
          <a:p>
            <a:r>
              <a:t>Title Text</a:t>
            </a:r>
          </a:p>
        </p:txBody>
      </p:sp>
      <p:sp>
        <p:nvSpPr>
          <p:cNvPr id="15" name="Body Level One…"/>
          <p:cNvSpPr txBox="1">
            <a:spLocks noGrp="1"/>
          </p:cNvSpPr>
          <p:nvPr>
            <p:ph type="body" sz="quarter" idx="1"/>
          </p:nvPr>
        </p:nvSpPr>
        <p:spPr>
          <a:xfrm>
            <a:off x="12120776" y="4368496"/>
            <a:ext cx="5962651" cy="2505076"/>
          </a:xfrm>
          <a:prstGeom prst="rect">
            <a:avLst/>
          </a:prstGeom>
        </p:spPr>
        <p:txBody>
          <a:bodyPr/>
          <a:lstStyle>
            <a:lvl1pPr marL="0" indent="0">
              <a:spcBef>
                <a:spcPts val="0"/>
              </a:spcBef>
              <a:buClrTx/>
              <a:buSzTx/>
              <a:buFontTx/>
              <a:buNone/>
              <a:defRPr sz="2400"/>
            </a:lvl1pPr>
            <a:lvl2pPr marL="0" indent="228600">
              <a:spcBef>
                <a:spcPts val="0"/>
              </a:spcBef>
              <a:buClrTx/>
              <a:buSzTx/>
              <a:buFontTx/>
              <a:buNone/>
              <a:defRPr sz="2400"/>
            </a:lvl2pPr>
            <a:lvl3pPr marL="0" indent="457200">
              <a:spcBef>
                <a:spcPts val="0"/>
              </a:spcBef>
              <a:buClrTx/>
              <a:buSzTx/>
              <a:buFontTx/>
              <a:buNone/>
              <a:defRPr sz="2400"/>
            </a:lvl3pPr>
            <a:lvl4pPr marL="0" indent="685800">
              <a:spcBef>
                <a:spcPts val="0"/>
              </a:spcBef>
              <a:buClrTx/>
              <a:buSzTx/>
              <a:buFontTx/>
              <a:buNone/>
              <a:defRPr sz="2400"/>
            </a:lvl4pPr>
            <a:lvl5pPr marL="0" indent="914400">
              <a:spcBef>
                <a:spcPts val="0"/>
              </a:spcBef>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06" name="–Johnny Appleseed"/>
          <p:cNvSpPr txBox="1">
            <a:spLocks noGrp="1"/>
          </p:cNvSpPr>
          <p:nvPr>
            <p:ph type="body" sz="quarter" idx="13"/>
          </p:nvPr>
        </p:nvSpPr>
        <p:spPr>
          <a:xfrm>
            <a:off x="1219200" y="6315075"/>
            <a:ext cx="16792575" cy="609600"/>
          </a:xfrm>
          <a:prstGeom prst="rect">
            <a:avLst/>
          </a:prstGeom>
        </p:spPr>
        <p:txBody>
          <a:bodyPr anchor="t">
            <a:spAutoFit/>
          </a:bodyPr>
          <a:lstStyle>
            <a:lvl1pPr marL="0" indent="0" algn="ctr">
              <a:spcBef>
                <a:spcPts val="1200"/>
              </a:spcBef>
              <a:buClrTx/>
              <a:buSzTx/>
              <a:buFontTx/>
              <a:buNone/>
              <a:defRPr sz="3000" i="1"/>
            </a:lvl1pPr>
          </a:lstStyle>
          <a:p>
            <a:r>
              <a:t>–Johnny Appleseed</a:t>
            </a:r>
          </a:p>
        </p:txBody>
      </p:sp>
      <p:sp>
        <p:nvSpPr>
          <p:cNvPr id="107" name="“Type a quote here.”"/>
          <p:cNvSpPr txBox="1">
            <a:spLocks noGrp="1"/>
          </p:cNvSpPr>
          <p:nvPr>
            <p:ph type="body" sz="quarter" idx="14"/>
          </p:nvPr>
        </p:nvSpPr>
        <p:spPr>
          <a:xfrm>
            <a:off x="2257425" y="4497387"/>
            <a:ext cx="14716125" cy="711201"/>
          </a:xfrm>
          <a:prstGeom prst="rect">
            <a:avLst/>
          </a:prstGeom>
        </p:spPr>
        <p:txBody>
          <a:bodyPr>
            <a:spAutoFit/>
          </a:bodyPr>
          <a:lstStyle>
            <a:lvl1pPr marL="0" indent="0" algn="ctr">
              <a:spcBef>
                <a:spcPts val="0"/>
              </a:spcBef>
              <a:buClrTx/>
              <a:buSzTx/>
              <a:buFontTx/>
              <a:buNone/>
            </a:lvl1pPr>
          </a:lstStyle>
          <a:p>
            <a:r>
              <a:t>“Type a quote here.” </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15" name="Image"/>
          <p:cNvSpPr>
            <a:spLocks noGrp="1"/>
          </p:cNvSpPr>
          <p:nvPr>
            <p:ph type="pic" idx="13"/>
          </p:nvPr>
        </p:nvSpPr>
        <p:spPr>
          <a:xfrm>
            <a:off x="476250" y="0"/>
            <a:ext cx="18288000" cy="10287000"/>
          </a:xfrm>
          <a:prstGeom prst="rect">
            <a:avLst/>
          </a:prstGeom>
        </p:spPr>
        <p:txBody>
          <a:bodyPr lIns="91439" tIns="45719" rIns="91439" bIns="45719" anchor="t">
            <a:noAutofit/>
          </a:bodyPr>
          <a:lstStyle/>
          <a:p>
            <a:endParaRPr/>
          </a:p>
        </p:txBody>
      </p:sp>
      <p:sp>
        <p:nvSpPr>
          <p:cNvPr id="1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rgbClr val="FFFFFF"/>
        </a:solidFill>
        <a:effectLst/>
      </p:bgPr>
    </p:bg>
    <p:spTree>
      <p:nvGrpSpPr>
        <p:cNvPr id="1" name=""/>
        <p:cNvGrpSpPr/>
        <p:nvPr/>
      </p:nvGrpSpPr>
      <p:grpSpPr>
        <a:xfrm>
          <a:off x="0" y="0"/>
          <a:ext cx="0" cy="0"/>
          <a:chOff x="0" y="0"/>
          <a:chExt cx="0" cy="0"/>
        </a:xfrm>
      </p:grpSpPr>
      <p:sp>
        <p:nvSpPr>
          <p:cNvPr id="130" name="Title Text"/>
          <p:cNvSpPr txBox="1">
            <a:spLocks noGrp="1"/>
          </p:cNvSpPr>
          <p:nvPr>
            <p:ph type="title"/>
          </p:nvPr>
        </p:nvSpPr>
        <p:spPr>
          <a:xfrm>
            <a:off x="1809750" y="1724025"/>
            <a:ext cx="15621000" cy="3486150"/>
          </a:xfrm>
          <a:prstGeom prst="rect">
            <a:avLst/>
          </a:prstGeom>
        </p:spPr>
        <p:txBody>
          <a:bodyPr anchor="b"/>
          <a:lstStyle>
            <a:lvl1pPr>
              <a:lnSpc>
                <a:spcPct val="100000"/>
              </a:lnSpc>
              <a:spcBef>
                <a:spcPts val="0"/>
              </a:spcBef>
              <a:defRPr sz="8400">
                <a:solidFill>
                  <a:srgbClr val="000000"/>
                </a:solidFill>
                <a:latin typeface="Helvetica Light"/>
                <a:ea typeface="Helvetica Light"/>
                <a:cs typeface="Helvetica Light"/>
                <a:sym typeface="Helvetica Light"/>
              </a:defRPr>
            </a:lvl1pPr>
          </a:lstStyle>
          <a:p>
            <a:r>
              <a:t>Title Text</a:t>
            </a:r>
          </a:p>
        </p:txBody>
      </p:sp>
      <p:sp>
        <p:nvSpPr>
          <p:cNvPr id="131" name="Body Level One…"/>
          <p:cNvSpPr txBox="1">
            <a:spLocks noGrp="1"/>
          </p:cNvSpPr>
          <p:nvPr>
            <p:ph type="body" sz="quarter" idx="1"/>
          </p:nvPr>
        </p:nvSpPr>
        <p:spPr>
          <a:xfrm>
            <a:off x="1809750" y="5305425"/>
            <a:ext cx="15621000" cy="1190625"/>
          </a:xfrm>
          <a:prstGeom prst="rect">
            <a:avLst/>
          </a:prstGeom>
        </p:spPr>
        <p:txBody>
          <a:bodyPr anchor="t"/>
          <a:lstStyle>
            <a:lvl1pPr marL="0" indent="0" algn="ctr">
              <a:spcBef>
                <a:spcPts val="0"/>
              </a:spcBef>
              <a:buClrTx/>
              <a:buSzTx/>
              <a:buFontTx/>
              <a:buNone/>
              <a:defRPr sz="3200">
                <a:solidFill>
                  <a:srgbClr val="000000"/>
                </a:solidFill>
                <a:latin typeface="Helvetica Light"/>
                <a:ea typeface="Helvetica Light"/>
                <a:cs typeface="Helvetica Light"/>
                <a:sym typeface="Helvetica Light"/>
              </a:defRPr>
            </a:lvl1pPr>
            <a:lvl2pPr marL="0" indent="228600" algn="ctr">
              <a:spcBef>
                <a:spcPts val="0"/>
              </a:spcBef>
              <a:buClrTx/>
              <a:buSzTx/>
              <a:buFontTx/>
              <a:buNone/>
              <a:defRPr sz="3200">
                <a:solidFill>
                  <a:srgbClr val="000000"/>
                </a:solidFill>
                <a:latin typeface="Helvetica Light"/>
                <a:ea typeface="Helvetica Light"/>
                <a:cs typeface="Helvetica Light"/>
                <a:sym typeface="Helvetica Light"/>
              </a:defRPr>
            </a:lvl2pPr>
            <a:lvl3pPr marL="0" indent="457200" algn="ctr">
              <a:spcBef>
                <a:spcPts val="0"/>
              </a:spcBef>
              <a:buClrTx/>
              <a:buSzTx/>
              <a:buFontTx/>
              <a:buNone/>
              <a:defRPr sz="3200">
                <a:solidFill>
                  <a:srgbClr val="000000"/>
                </a:solidFill>
                <a:latin typeface="Helvetica Light"/>
                <a:ea typeface="Helvetica Light"/>
                <a:cs typeface="Helvetica Light"/>
                <a:sym typeface="Helvetica Light"/>
              </a:defRPr>
            </a:lvl3pPr>
            <a:lvl4pPr marL="0" indent="685800" algn="ctr">
              <a:spcBef>
                <a:spcPts val="0"/>
              </a:spcBef>
              <a:buClrTx/>
              <a:buSzTx/>
              <a:buFontTx/>
              <a:buNone/>
              <a:defRPr sz="3200">
                <a:solidFill>
                  <a:srgbClr val="000000"/>
                </a:solidFill>
                <a:latin typeface="Helvetica Light"/>
                <a:ea typeface="Helvetica Light"/>
                <a:cs typeface="Helvetica Light"/>
                <a:sym typeface="Helvetica Light"/>
              </a:defRPr>
            </a:lvl4pPr>
            <a:lvl5pPr marL="0" indent="914400" algn="ctr">
              <a:spcBef>
                <a:spcPts val="0"/>
              </a:spcBef>
              <a:buClrTx/>
              <a:buSzTx/>
              <a:buFontTx/>
              <a:buNone/>
              <a:defRPr sz="32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32" name="Slide Number"/>
          <p:cNvSpPr txBox="1">
            <a:spLocks noGrp="1"/>
          </p:cNvSpPr>
          <p:nvPr>
            <p:ph type="sldNum" sz="quarter" idx="2"/>
          </p:nvPr>
        </p:nvSpPr>
        <p:spPr>
          <a:xfrm>
            <a:off x="9443935" y="9810750"/>
            <a:ext cx="343105" cy="355600"/>
          </a:xfrm>
          <a:prstGeom prst="rect">
            <a:avLst/>
          </a:prstGeom>
        </p:spPr>
        <p:txBody>
          <a:bodyPr>
            <a:spAutoFit/>
          </a:bodyPr>
          <a:lstStyle>
            <a:lvl1pPr>
              <a:defRPr>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3" name="Triangle"/>
          <p:cNvSpPr/>
          <p:nvPr/>
        </p:nvSpPr>
        <p:spPr>
          <a:xfrm rot="16200000">
            <a:off x="10851939" y="8305595"/>
            <a:ext cx="173259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3175">
            <a:solidFill>
              <a:srgbClr val="444444">
                <a:alpha val="30000"/>
              </a:srgbClr>
            </a:solidFill>
            <a:miter lim="400000"/>
          </a:ln>
        </p:spPr>
        <p:txBody>
          <a:bodyPr lIns="38100" tIns="38100" rIns="38100" bIns="38100" anchor="ctr"/>
          <a:lstStyle/>
          <a:p>
            <a:pPr algn="l" defTabSz="342900">
              <a:defRPr sz="900">
                <a:solidFill>
                  <a:srgbClr val="000000"/>
                </a:solidFill>
                <a:latin typeface="Helvetica"/>
                <a:ea typeface="Helvetica"/>
                <a:cs typeface="Helvetica"/>
                <a:sym typeface="Helvetica"/>
              </a:defRPr>
            </a:pPr>
            <a:endParaRPr/>
          </a:p>
        </p:txBody>
      </p:sp>
      <p:sp>
        <p:nvSpPr>
          <p:cNvPr id="24" name="Triangle"/>
          <p:cNvSpPr/>
          <p:nvPr/>
        </p:nvSpPr>
        <p:spPr>
          <a:xfrm>
            <a:off x="1190625" y="9601200"/>
            <a:ext cx="1687423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3175">
            <a:solidFill>
              <a:srgbClr val="444444">
                <a:alpha val="30000"/>
              </a:srgbClr>
            </a:solidFill>
            <a:miter lim="400000"/>
          </a:ln>
        </p:spPr>
        <p:txBody>
          <a:bodyPr lIns="38100" tIns="38100" rIns="38100" bIns="38100" anchor="ctr"/>
          <a:lstStyle/>
          <a:p>
            <a:pPr algn="l" defTabSz="342900">
              <a:defRPr sz="900">
                <a:solidFill>
                  <a:srgbClr val="000000"/>
                </a:solidFill>
                <a:latin typeface="Helvetica"/>
                <a:ea typeface="Helvetica"/>
                <a:cs typeface="Helvetica"/>
                <a:sym typeface="Helvetica"/>
              </a:defRPr>
            </a:pPr>
            <a:endParaRPr/>
          </a:p>
        </p:txBody>
      </p:sp>
      <p:sp>
        <p:nvSpPr>
          <p:cNvPr id="25" name="Triangle"/>
          <p:cNvSpPr/>
          <p:nvPr/>
        </p:nvSpPr>
        <p:spPr>
          <a:xfrm>
            <a:off x="1190625" y="6991350"/>
            <a:ext cx="16875026"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3175">
            <a:solidFill>
              <a:srgbClr val="444444">
                <a:alpha val="30000"/>
              </a:srgbClr>
            </a:solidFill>
            <a:miter lim="400000"/>
          </a:ln>
        </p:spPr>
        <p:txBody>
          <a:bodyPr lIns="38100" tIns="38100" rIns="38100" bIns="38100" anchor="ctr"/>
          <a:lstStyle/>
          <a:p>
            <a:pPr algn="l" defTabSz="342900">
              <a:defRPr sz="900">
                <a:solidFill>
                  <a:srgbClr val="000000"/>
                </a:solidFill>
                <a:latin typeface="Helvetica"/>
                <a:ea typeface="Helvetica"/>
                <a:cs typeface="Helvetica"/>
                <a:sym typeface="Helvetica"/>
              </a:defRPr>
            </a:pPr>
            <a:endParaRPr/>
          </a:p>
        </p:txBody>
      </p:sp>
      <p:sp>
        <p:nvSpPr>
          <p:cNvPr id="26" name="Triangle"/>
          <p:cNvSpPr/>
          <p:nvPr/>
        </p:nvSpPr>
        <p:spPr>
          <a:xfrm rot="16200000">
            <a:off x="10851939" y="8305595"/>
            <a:ext cx="173259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3175">
            <a:solidFill>
              <a:srgbClr val="444444">
                <a:alpha val="30000"/>
              </a:srgbClr>
            </a:solidFill>
            <a:miter lim="400000"/>
          </a:ln>
        </p:spPr>
        <p:txBody>
          <a:bodyPr lIns="38100" tIns="38100" rIns="38100" bIns="38100" anchor="ctr"/>
          <a:lstStyle/>
          <a:p>
            <a:pPr algn="l" defTabSz="342900">
              <a:defRPr sz="900">
                <a:solidFill>
                  <a:srgbClr val="000000"/>
                </a:solidFill>
                <a:latin typeface="Helvetica"/>
                <a:ea typeface="Helvetica"/>
                <a:cs typeface="Helvetica"/>
                <a:sym typeface="Helvetica"/>
              </a:defRPr>
            </a:pPr>
            <a:endParaRPr/>
          </a:p>
        </p:txBody>
      </p:sp>
      <p:sp>
        <p:nvSpPr>
          <p:cNvPr id="27" name="Lorem Ipsum Dolor"/>
          <p:cNvSpPr txBox="1">
            <a:spLocks noGrp="1"/>
          </p:cNvSpPr>
          <p:nvPr>
            <p:ph type="body" sz="quarter" idx="13"/>
          </p:nvPr>
        </p:nvSpPr>
        <p:spPr>
          <a:xfrm>
            <a:off x="1190625" y="6454775"/>
            <a:ext cx="10125075" cy="482601"/>
          </a:xfrm>
          <a:prstGeom prst="rect">
            <a:avLst/>
          </a:prstGeom>
        </p:spPr>
        <p:txBody>
          <a:bodyPr>
            <a:spAutoFit/>
          </a:bodyPr>
          <a:lstStyle>
            <a:lvl1pPr marL="0" indent="0">
              <a:lnSpc>
                <a:spcPct val="110000"/>
              </a:lnSpc>
              <a:spcBef>
                <a:spcPts val="0"/>
              </a:spcBef>
              <a:buClrTx/>
              <a:buSzTx/>
              <a:buFontTx/>
              <a:buNone/>
              <a:defRPr sz="2400" i="1"/>
            </a:lvl1pPr>
          </a:lstStyle>
          <a:p>
            <a:r>
              <a:t>Lorem Ipsum Dolor</a:t>
            </a:r>
          </a:p>
        </p:txBody>
      </p:sp>
      <p:sp>
        <p:nvSpPr>
          <p:cNvPr id="28" name="Image"/>
          <p:cNvSpPr>
            <a:spLocks noGrp="1"/>
          </p:cNvSpPr>
          <p:nvPr>
            <p:ph type="pic" idx="14"/>
          </p:nvPr>
        </p:nvSpPr>
        <p:spPr>
          <a:xfrm>
            <a:off x="1188766" y="668103"/>
            <a:ext cx="16859251" cy="5495926"/>
          </a:xfrm>
          <a:prstGeom prst="rect">
            <a:avLst/>
          </a:prstGeom>
          <a:ln w="9525">
            <a:round/>
          </a:ln>
        </p:spPr>
        <p:txBody>
          <a:bodyPr lIns="91439" tIns="45719" rIns="91439" bIns="45719" anchor="t">
            <a:noAutofit/>
          </a:bodyPr>
          <a:lstStyle/>
          <a:p>
            <a:endParaRPr/>
          </a:p>
        </p:txBody>
      </p:sp>
      <p:sp>
        <p:nvSpPr>
          <p:cNvPr id="29" name="Title Text"/>
          <p:cNvSpPr txBox="1">
            <a:spLocks noGrp="1"/>
          </p:cNvSpPr>
          <p:nvPr>
            <p:ph type="title"/>
          </p:nvPr>
        </p:nvSpPr>
        <p:spPr>
          <a:xfrm>
            <a:off x="1190625" y="7048500"/>
            <a:ext cx="10125075" cy="2505075"/>
          </a:xfrm>
          <a:prstGeom prst="rect">
            <a:avLst/>
          </a:prstGeom>
        </p:spPr>
        <p:txBody>
          <a:bodyPr/>
          <a:lstStyle>
            <a:lvl1pPr algn="l"/>
          </a:lstStyle>
          <a:p>
            <a:r>
              <a:t>Title Text</a:t>
            </a:r>
          </a:p>
        </p:txBody>
      </p:sp>
      <p:sp>
        <p:nvSpPr>
          <p:cNvPr id="30" name="Body Level One…"/>
          <p:cNvSpPr txBox="1">
            <a:spLocks noGrp="1"/>
          </p:cNvSpPr>
          <p:nvPr>
            <p:ph type="body" sz="quarter" idx="1"/>
          </p:nvPr>
        </p:nvSpPr>
        <p:spPr>
          <a:xfrm>
            <a:off x="12125325" y="7048500"/>
            <a:ext cx="5962650" cy="2505075"/>
          </a:xfrm>
          <a:prstGeom prst="rect">
            <a:avLst/>
          </a:prstGeom>
        </p:spPr>
        <p:txBody>
          <a:bodyPr/>
          <a:lstStyle>
            <a:lvl1pPr marL="0" indent="0">
              <a:spcBef>
                <a:spcPts val="0"/>
              </a:spcBef>
              <a:buClrTx/>
              <a:buSzTx/>
              <a:buFontTx/>
              <a:buNone/>
              <a:defRPr sz="2400"/>
            </a:lvl1pPr>
            <a:lvl2pPr marL="0" indent="228600">
              <a:spcBef>
                <a:spcPts val="0"/>
              </a:spcBef>
              <a:buClrTx/>
              <a:buSzTx/>
              <a:buFontTx/>
              <a:buNone/>
              <a:defRPr sz="2400"/>
            </a:lvl2pPr>
            <a:lvl3pPr marL="0" indent="457200">
              <a:spcBef>
                <a:spcPts val="0"/>
              </a:spcBef>
              <a:buClrTx/>
              <a:buSzTx/>
              <a:buFontTx/>
              <a:buNone/>
              <a:defRPr sz="2400"/>
            </a:lvl3pPr>
            <a:lvl4pPr marL="0" indent="685800">
              <a:spcBef>
                <a:spcPts val="0"/>
              </a:spcBef>
              <a:buClrTx/>
              <a:buSzTx/>
              <a:buFontTx/>
              <a:buNone/>
              <a:defRPr sz="2400"/>
            </a:lvl4pPr>
            <a:lvl5pPr marL="0" indent="914400">
              <a:spcBef>
                <a:spcPts val="0"/>
              </a:spcBef>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38" name="Title Text"/>
          <p:cNvSpPr txBox="1">
            <a:spLocks noGrp="1"/>
          </p:cNvSpPr>
          <p:nvPr>
            <p:ph type="title"/>
          </p:nvPr>
        </p:nvSpPr>
        <p:spPr>
          <a:xfrm>
            <a:off x="1190625" y="3895725"/>
            <a:ext cx="16859250" cy="2505075"/>
          </a:xfrm>
          <a:prstGeom prst="rect">
            <a:avLst/>
          </a:prstGeom>
        </p:spPr>
        <p:txBody>
          <a:bodyPr/>
          <a:lstStyle/>
          <a:p>
            <a:r>
              <a:t>Title Text</a:t>
            </a:r>
          </a:p>
        </p:txBody>
      </p:sp>
      <p:sp>
        <p:nvSpPr>
          <p:cNvPr id="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Vertical">
    <p:bg>
      <p:bgPr>
        <a:solidFill>
          <a:srgbClr val="FFFFFF"/>
        </a:solidFill>
        <a:effectLst/>
      </p:bgPr>
    </p:bg>
    <p:spTree>
      <p:nvGrpSpPr>
        <p:cNvPr id="1" name=""/>
        <p:cNvGrpSpPr/>
        <p:nvPr/>
      </p:nvGrpSpPr>
      <p:grpSpPr>
        <a:xfrm>
          <a:off x="0" y="0"/>
          <a:ext cx="0" cy="0"/>
          <a:chOff x="0" y="0"/>
          <a:chExt cx="0" cy="0"/>
        </a:xfrm>
      </p:grpSpPr>
      <p:sp>
        <p:nvSpPr>
          <p:cNvPr id="46" name="Triangle"/>
          <p:cNvSpPr/>
          <p:nvPr/>
        </p:nvSpPr>
        <p:spPr>
          <a:xfrm>
            <a:off x="1190625" y="5143500"/>
            <a:ext cx="79824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3175">
            <a:solidFill>
              <a:srgbClr val="444444">
                <a:alpha val="30000"/>
              </a:srgbClr>
            </a:solidFill>
            <a:miter lim="400000"/>
          </a:ln>
        </p:spPr>
        <p:txBody>
          <a:bodyPr lIns="38100" tIns="38100" rIns="38100" bIns="38100" anchor="ctr"/>
          <a:lstStyle/>
          <a:p>
            <a:pPr algn="l" defTabSz="342900">
              <a:defRPr sz="900">
                <a:solidFill>
                  <a:srgbClr val="000000"/>
                </a:solidFill>
                <a:latin typeface="Helvetica"/>
                <a:ea typeface="Helvetica"/>
                <a:cs typeface="Helvetica"/>
                <a:sym typeface="Helvetica"/>
              </a:defRPr>
            </a:pPr>
            <a:endParaRPr/>
          </a:p>
        </p:txBody>
      </p:sp>
      <p:sp>
        <p:nvSpPr>
          <p:cNvPr id="47" name="Triangle"/>
          <p:cNvSpPr/>
          <p:nvPr/>
        </p:nvSpPr>
        <p:spPr>
          <a:xfrm>
            <a:off x="1190625" y="2924175"/>
            <a:ext cx="798232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3175">
            <a:solidFill>
              <a:srgbClr val="444444">
                <a:alpha val="30000"/>
              </a:srgbClr>
            </a:solidFill>
            <a:miter lim="400000"/>
          </a:ln>
        </p:spPr>
        <p:txBody>
          <a:bodyPr lIns="38100" tIns="38100" rIns="38100" bIns="38100" anchor="ctr"/>
          <a:lstStyle/>
          <a:p>
            <a:pPr algn="l" defTabSz="342900">
              <a:defRPr sz="900">
                <a:solidFill>
                  <a:srgbClr val="000000"/>
                </a:solidFill>
                <a:latin typeface="Helvetica"/>
                <a:ea typeface="Helvetica"/>
                <a:cs typeface="Helvetica"/>
                <a:sym typeface="Helvetica"/>
              </a:defRPr>
            </a:pPr>
            <a:endParaRPr/>
          </a:p>
        </p:txBody>
      </p:sp>
      <p:sp>
        <p:nvSpPr>
          <p:cNvPr id="48" name="Lorem Ipsum Dolor"/>
          <p:cNvSpPr txBox="1">
            <a:spLocks noGrp="1"/>
          </p:cNvSpPr>
          <p:nvPr>
            <p:ph type="body" sz="quarter" idx="13"/>
          </p:nvPr>
        </p:nvSpPr>
        <p:spPr>
          <a:xfrm>
            <a:off x="1190625" y="2336800"/>
            <a:ext cx="7981950" cy="482601"/>
          </a:xfrm>
          <a:prstGeom prst="rect">
            <a:avLst/>
          </a:prstGeom>
        </p:spPr>
        <p:txBody>
          <a:bodyPr anchor="b">
            <a:spAutoFit/>
          </a:bodyPr>
          <a:lstStyle>
            <a:lvl1pPr marL="0" indent="0">
              <a:lnSpc>
                <a:spcPct val="110000"/>
              </a:lnSpc>
              <a:spcBef>
                <a:spcPts val="0"/>
              </a:spcBef>
              <a:buClrTx/>
              <a:buSzTx/>
              <a:buFontTx/>
              <a:buNone/>
              <a:defRPr sz="2400" i="1"/>
            </a:lvl1pPr>
          </a:lstStyle>
          <a:p>
            <a:r>
              <a:t>Lorem Ipsum Dolor</a:t>
            </a:r>
          </a:p>
        </p:txBody>
      </p:sp>
      <p:sp>
        <p:nvSpPr>
          <p:cNvPr id="49" name="Image"/>
          <p:cNvSpPr>
            <a:spLocks noGrp="1"/>
          </p:cNvSpPr>
          <p:nvPr>
            <p:ph type="pic" sz="half" idx="14"/>
          </p:nvPr>
        </p:nvSpPr>
        <p:spPr>
          <a:xfrm>
            <a:off x="9953340" y="711993"/>
            <a:ext cx="7905751" cy="8848726"/>
          </a:xfrm>
          <a:prstGeom prst="rect">
            <a:avLst/>
          </a:prstGeom>
          <a:ln w="9525">
            <a:round/>
          </a:ln>
        </p:spPr>
        <p:txBody>
          <a:bodyPr lIns="91439" tIns="45719" rIns="91439" bIns="45719" anchor="t">
            <a:noAutofit/>
          </a:bodyPr>
          <a:lstStyle/>
          <a:p>
            <a:endParaRPr/>
          </a:p>
        </p:txBody>
      </p:sp>
      <p:sp>
        <p:nvSpPr>
          <p:cNvPr id="50" name="Title Text"/>
          <p:cNvSpPr txBox="1">
            <a:spLocks noGrp="1"/>
          </p:cNvSpPr>
          <p:nvPr>
            <p:ph type="title"/>
          </p:nvPr>
        </p:nvSpPr>
        <p:spPr>
          <a:xfrm>
            <a:off x="1190625" y="2981325"/>
            <a:ext cx="7981950" cy="2105025"/>
          </a:xfrm>
          <a:prstGeom prst="rect">
            <a:avLst/>
          </a:prstGeom>
        </p:spPr>
        <p:txBody>
          <a:bodyPr/>
          <a:lstStyle>
            <a:lvl1pPr algn="l">
              <a:defRPr sz="5800"/>
            </a:lvl1pPr>
          </a:lstStyle>
          <a:p>
            <a:r>
              <a:t>Title Text</a:t>
            </a:r>
          </a:p>
        </p:txBody>
      </p:sp>
      <p:sp>
        <p:nvSpPr>
          <p:cNvPr id="51" name="Body Level One…"/>
          <p:cNvSpPr txBox="1">
            <a:spLocks noGrp="1"/>
          </p:cNvSpPr>
          <p:nvPr>
            <p:ph type="body" sz="quarter" idx="1"/>
          </p:nvPr>
        </p:nvSpPr>
        <p:spPr>
          <a:xfrm>
            <a:off x="1190625" y="5314950"/>
            <a:ext cx="7981950" cy="4229100"/>
          </a:xfrm>
          <a:prstGeom prst="rect">
            <a:avLst/>
          </a:prstGeom>
        </p:spPr>
        <p:txBody>
          <a:bodyPr anchor="t"/>
          <a:lstStyle>
            <a:lvl1pPr marL="0" indent="0">
              <a:spcBef>
                <a:spcPts val="0"/>
              </a:spcBef>
              <a:buClrTx/>
              <a:buSzTx/>
              <a:buFontTx/>
              <a:buNone/>
              <a:defRPr sz="2400"/>
            </a:lvl1pPr>
            <a:lvl2pPr marL="0" indent="228600">
              <a:spcBef>
                <a:spcPts val="0"/>
              </a:spcBef>
              <a:buClrTx/>
              <a:buSzTx/>
              <a:buFontTx/>
              <a:buNone/>
              <a:defRPr sz="2400"/>
            </a:lvl2pPr>
            <a:lvl3pPr marL="0" indent="457200">
              <a:spcBef>
                <a:spcPts val="0"/>
              </a:spcBef>
              <a:buClrTx/>
              <a:buSzTx/>
              <a:buFontTx/>
              <a:buNone/>
              <a:defRPr sz="2400"/>
            </a:lvl3pPr>
            <a:lvl4pPr marL="0" indent="685800">
              <a:spcBef>
                <a:spcPts val="0"/>
              </a:spcBef>
              <a:buClrTx/>
              <a:buSzTx/>
              <a:buFontTx/>
              <a:buNone/>
              <a:defRPr sz="2400"/>
            </a:lvl4pPr>
            <a:lvl5pPr marL="0" indent="914400">
              <a:spcBef>
                <a:spcPts val="0"/>
              </a:spcBef>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9" name="Title Text"/>
          <p:cNvSpPr txBox="1">
            <a:spLocks noGrp="1"/>
          </p:cNvSpPr>
          <p:nvPr>
            <p:ph type="title"/>
          </p:nvPr>
        </p:nvSpPr>
        <p:spPr>
          <a:prstGeom prst="rect">
            <a:avLst/>
          </a:prstGeom>
        </p:spPr>
        <p:txBody>
          <a:bodyPr/>
          <a:lstStyle/>
          <a:p>
            <a:r>
              <a:t>Title Text</a:t>
            </a:r>
          </a:p>
        </p:txBody>
      </p:sp>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amp; Bullets">
    <p:bg>
      <p:bgPr>
        <a:solidFill>
          <a:srgbClr val="FFFFFF"/>
        </a:solidFill>
        <a:effectLst/>
      </p:bgPr>
    </p:bg>
    <p:spTree>
      <p:nvGrpSpPr>
        <p:cNvPr id="1" name=""/>
        <p:cNvGrpSpPr/>
        <p:nvPr/>
      </p:nvGrpSpPr>
      <p:grpSpPr>
        <a:xfrm>
          <a:off x="0" y="0"/>
          <a:ext cx="0" cy="0"/>
          <a:chOff x="0" y="0"/>
          <a:chExt cx="0" cy="0"/>
        </a:xfrm>
      </p:grpSpPr>
      <p:sp>
        <p:nvSpPr>
          <p:cNvPr id="67" name="Title Text"/>
          <p:cNvSpPr txBox="1">
            <a:spLocks noGrp="1"/>
          </p:cNvSpPr>
          <p:nvPr>
            <p:ph type="title"/>
          </p:nvPr>
        </p:nvSpPr>
        <p:spPr>
          <a:prstGeom prst="rect">
            <a:avLst/>
          </a:prstGeom>
        </p:spPr>
        <p:txBody>
          <a:bodyPr/>
          <a:lstStyle/>
          <a:p>
            <a:r>
              <a:t>Title Text</a:t>
            </a:r>
          </a:p>
        </p:txBody>
      </p:sp>
      <p:sp>
        <p:nvSpPr>
          <p:cNvPr id="68" name="Body Level One…"/>
          <p:cNvSpPr txBox="1">
            <a:spLocks noGrp="1"/>
          </p:cNvSpPr>
          <p:nvPr>
            <p:ph type="body" idx="1"/>
          </p:nvPr>
        </p:nvSpPr>
        <p:spPr>
          <a:xfrm>
            <a:off x="1190625" y="2776537"/>
            <a:ext cx="16859250" cy="642937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76" name="Triangle"/>
          <p:cNvSpPr/>
          <p:nvPr/>
        </p:nvSpPr>
        <p:spPr>
          <a:xfrm>
            <a:off x="1190625" y="2286000"/>
            <a:ext cx="1687119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3175">
            <a:solidFill>
              <a:srgbClr val="444444">
                <a:alpha val="30000"/>
              </a:srgbClr>
            </a:solidFill>
            <a:miter lim="400000"/>
          </a:ln>
        </p:spPr>
        <p:txBody>
          <a:bodyPr lIns="38100" tIns="38100" rIns="38100" bIns="38100" anchor="ctr"/>
          <a:lstStyle/>
          <a:p>
            <a:pPr algn="l" defTabSz="342900">
              <a:defRPr sz="900">
                <a:solidFill>
                  <a:srgbClr val="000000"/>
                </a:solidFill>
                <a:latin typeface="Helvetica"/>
                <a:ea typeface="Helvetica"/>
                <a:cs typeface="Helvetica"/>
                <a:sym typeface="Helvetica"/>
              </a:defRPr>
            </a:pPr>
            <a:endParaRPr/>
          </a:p>
        </p:txBody>
      </p:sp>
      <p:sp>
        <p:nvSpPr>
          <p:cNvPr id="77" name="Triangle"/>
          <p:cNvSpPr/>
          <p:nvPr/>
        </p:nvSpPr>
        <p:spPr>
          <a:xfrm>
            <a:off x="1190625" y="666750"/>
            <a:ext cx="1687119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3175">
            <a:solidFill>
              <a:srgbClr val="444444">
                <a:alpha val="30000"/>
              </a:srgbClr>
            </a:solidFill>
            <a:miter lim="400000"/>
          </a:ln>
        </p:spPr>
        <p:txBody>
          <a:bodyPr lIns="38100" tIns="38100" rIns="38100" bIns="38100" anchor="ctr"/>
          <a:lstStyle/>
          <a:p>
            <a:pPr algn="l" defTabSz="342900">
              <a:defRPr sz="900">
                <a:solidFill>
                  <a:srgbClr val="000000"/>
                </a:solidFill>
                <a:latin typeface="Helvetica"/>
                <a:ea typeface="Helvetica"/>
                <a:cs typeface="Helvetica"/>
                <a:sym typeface="Helvetica"/>
              </a:defRPr>
            </a:pPr>
            <a:endParaRPr/>
          </a:p>
        </p:txBody>
      </p:sp>
      <p:sp>
        <p:nvSpPr>
          <p:cNvPr id="78" name="Image"/>
          <p:cNvSpPr>
            <a:spLocks noGrp="1"/>
          </p:cNvSpPr>
          <p:nvPr>
            <p:ph type="pic" sz="half" idx="13"/>
          </p:nvPr>
        </p:nvSpPr>
        <p:spPr>
          <a:xfrm>
            <a:off x="9953625" y="2802298"/>
            <a:ext cx="8096250" cy="6696076"/>
          </a:xfrm>
          <a:prstGeom prst="rect">
            <a:avLst/>
          </a:prstGeom>
          <a:ln w="9525">
            <a:round/>
          </a:ln>
        </p:spPr>
        <p:txBody>
          <a:bodyPr lIns="91439" tIns="45719" rIns="91439" bIns="45719" anchor="t">
            <a:noAutofit/>
          </a:bodyPr>
          <a:lstStyle/>
          <a:p>
            <a:endParaRPr/>
          </a:p>
        </p:txBody>
      </p:sp>
      <p:sp>
        <p:nvSpPr>
          <p:cNvPr id="79" name="Title Text"/>
          <p:cNvSpPr txBox="1">
            <a:spLocks noGrp="1"/>
          </p:cNvSpPr>
          <p:nvPr>
            <p:ph type="title"/>
          </p:nvPr>
        </p:nvSpPr>
        <p:spPr>
          <a:prstGeom prst="rect">
            <a:avLst/>
          </a:prstGeom>
        </p:spPr>
        <p:txBody>
          <a:bodyPr/>
          <a:lstStyle/>
          <a:p>
            <a:r>
              <a:t>Title Text</a:t>
            </a:r>
          </a:p>
        </p:txBody>
      </p:sp>
      <p:sp>
        <p:nvSpPr>
          <p:cNvPr id="80" name="Body Level One…"/>
          <p:cNvSpPr txBox="1">
            <a:spLocks noGrp="1"/>
          </p:cNvSpPr>
          <p:nvPr>
            <p:ph type="body" sz="half" idx="1"/>
          </p:nvPr>
        </p:nvSpPr>
        <p:spPr>
          <a:xfrm>
            <a:off x="1190625" y="2847975"/>
            <a:ext cx="8181975" cy="6696075"/>
          </a:xfrm>
          <a:prstGeom prst="rect">
            <a:avLst/>
          </a:prstGeom>
        </p:spPr>
        <p:txBody>
          <a:bodyPr/>
          <a:lstStyle>
            <a:lvl1pPr marL="362857" indent="-362857">
              <a:spcBef>
                <a:spcPts val="1800"/>
              </a:spcBef>
              <a:buSzPct val="65000"/>
              <a:defRPr sz="3000"/>
            </a:lvl1pPr>
            <a:lvl2pPr marL="870857" indent="-362857">
              <a:spcBef>
                <a:spcPts val="1800"/>
              </a:spcBef>
              <a:buSzPct val="65000"/>
              <a:defRPr sz="3000"/>
            </a:lvl2pPr>
            <a:lvl3pPr marL="1378857" indent="-362857">
              <a:spcBef>
                <a:spcPts val="1800"/>
              </a:spcBef>
              <a:buSzPct val="65000"/>
              <a:defRPr sz="3000"/>
            </a:lvl3pPr>
            <a:lvl4pPr marL="1886857" indent="-362857">
              <a:spcBef>
                <a:spcPts val="1800"/>
              </a:spcBef>
              <a:buSzPct val="65000"/>
              <a:defRPr sz="3000"/>
            </a:lvl4pPr>
            <a:lvl5pPr marL="2394857" indent="-362857">
              <a:spcBef>
                <a:spcPts val="1800"/>
              </a:spcBef>
              <a:buSzPct val="65000"/>
              <a:defRPr sz="3000"/>
            </a:lvl5pPr>
          </a:lstStyle>
          <a:p>
            <a:r>
              <a:t>Body Level One</a:t>
            </a:r>
          </a:p>
          <a:p>
            <a:pPr lvl="1"/>
            <a:r>
              <a:t>Body Level Two</a:t>
            </a:r>
          </a:p>
          <a:p>
            <a:pPr lvl="2"/>
            <a:r>
              <a:t>Body Level Three</a:t>
            </a:r>
          </a:p>
          <a:p>
            <a:pPr lvl="3"/>
            <a:r>
              <a:t>Body Level Four</a:t>
            </a:r>
          </a:p>
          <a:p>
            <a:pPr lvl="4"/>
            <a:r>
              <a:t>Body Level Five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88" name="Body Level One…"/>
          <p:cNvSpPr txBox="1">
            <a:spLocks noGrp="1"/>
          </p:cNvSpPr>
          <p:nvPr>
            <p:ph type="body" idx="1"/>
          </p:nvPr>
        </p:nvSpPr>
        <p:spPr>
          <a:xfrm>
            <a:off x="1190625" y="1333500"/>
            <a:ext cx="16859250" cy="761047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96" name="Image"/>
          <p:cNvSpPr>
            <a:spLocks noGrp="1"/>
          </p:cNvSpPr>
          <p:nvPr>
            <p:ph type="pic" sz="half" idx="13"/>
          </p:nvPr>
        </p:nvSpPr>
        <p:spPr>
          <a:xfrm>
            <a:off x="1131101" y="666750"/>
            <a:ext cx="8096251" cy="8858250"/>
          </a:xfrm>
          <a:prstGeom prst="rect">
            <a:avLst/>
          </a:prstGeom>
          <a:ln w="9525">
            <a:round/>
          </a:ln>
        </p:spPr>
        <p:txBody>
          <a:bodyPr lIns="91439" tIns="45719" rIns="91439" bIns="45719" anchor="t">
            <a:noAutofit/>
          </a:bodyPr>
          <a:lstStyle/>
          <a:p>
            <a:endParaRPr/>
          </a:p>
        </p:txBody>
      </p:sp>
      <p:sp>
        <p:nvSpPr>
          <p:cNvPr id="97" name="Image"/>
          <p:cNvSpPr>
            <a:spLocks noGrp="1"/>
          </p:cNvSpPr>
          <p:nvPr>
            <p:ph type="pic" sz="quarter" idx="14"/>
          </p:nvPr>
        </p:nvSpPr>
        <p:spPr>
          <a:xfrm>
            <a:off x="9898272" y="5090857"/>
            <a:ext cx="8044351" cy="4429126"/>
          </a:xfrm>
          <a:prstGeom prst="rect">
            <a:avLst/>
          </a:prstGeom>
          <a:ln w="9525">
            <a:round/>
          </a:ln>
        </p:spPr>
        <p:txBody>
          <a:bodyPr lIns="91439" tIns="45719" rIns="91439" bIns="45719" anchor="t">
            <a:noAutofit/>
          </a:bodyPr>
          <a:lstStyle/>
          <a:p>
            <a:endParaRPr/>
          </a:p>
        </p:txBody>
      </p:sp>
      <p:sp>
        <p:nvSpPr>
          <p:cNvPr id="98" name="Image"/>
          <p:cNvSpPr>
            <a:spLocks noGrp="1"/>
          </p:cNvSpPr>
          <p:nvPr>
            <p:ph type="pic" sz="quarter" idx="15"/>
          </p:nvPr>
        </p:nvSpPr>
        <p:spPr>
          <a:xfrm>
            <a:off x="9902749" y="666750"/>
            <a:ext cx="8048626" cy="3714750"/>
          </a:xfrm>
          <a:prstGeom prst="rect">
            <a:avLst/>
          </a:prstGeom>
          <a:ln w="9525">
            <a:round/>
          </a:ln>
        </p:spPr>
        <p:txBody>
          <a:bodyPr lIns="91439" tIns="45719" rIns="91439" bIns="45719" anchor="t">
            <a:noAutofit/>
          </a:bodyPr>
          <a:lstStyle/>
          <a:p>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5"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riangle"/>
          <p:cNvSpPr/>
          <p:nvPr/>
        </p:nvSpPr>
        <p:spPr>
          <a:xfrm>
            <a:off x="1190625" y="2295525"/>
            <a:ext cx="1687119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3175">
            <a:solidFill>
              <a:srgbClr val="444444">
                <a:alpha val="30000"/>
              </a:srgbClr>
            </a:solidFill>
            <a:miter lim="400000"/>
          </a:ln>
        </p:spPr>
        <p:txBody>
          <a:bodyPr lIns="38100" tIns="38100" rIns="38100" bIns="38100" anchor="ctr"/>
          <a:lstStyle/>
          <a:p>
            <a:pPr algn="l" defTabSz="342900">
              <a:defRPr sz="900">
                <a:solidFill>
                  <a:srgbClr val="000000"/>
                </a:solidFill>
                <a:latin typeface="Helvetica"/>
                <a:ea typeface="Helvetica"/>
                <a:cs typeface="Helvetica"/>
                <a:sym typeface="Helvetica"/>
              </a:defRPr>
            </a:pPr>
            <a:endParaRPr/>
          </a:p>
        </p:txBody>
      </p:sp>
      <p:sp>
        <p:nvSpPr>
          <p:cNvPr id="3" name="Triangle"/>
          <p:cNvSpPr/>
          <p:nvPr/>
        </p:nvSpPr>
        <p:spPr>
          <a:xfrm>
            <a:off x="1190625" y="666750"/>
            <a:ext cx="1687119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3175">
            <a:solidFill>
              <a:srgbClr val="444444">
                <a:alpha val="30000"/>
              </a:srgbClr>
            </a:solidFill>
            <a:miter lim="400000"/>
          </a:ln>
        </p:spPr>
        <p:txBody>
          <a:bodyPr lIns="38100" tIns="38100" rIns="38100" bIns="38100" anchor="ctr"/>
          <a:lstStyle/>
          <a:p>
            <a:pPr algn="l" defTabSz="342900">
              <a:defRPr sz="900">
                <a:solidFill>
                  <a:srgbClr val="000000"/>
                </a:solidFill>
                <a:latin typeface="Helvetica"/>
                <a:ea typeface="Helvetica"/>
                <a:cs typeface="Helvetica"/>
                <a:sym typeface="Helvetica"/>
              </a:defRPr>
            </a:pPr>
            <a:endParaRPr/>
          </a:p>
        </p:txBody>
      </p:sp>
      <p:sp>
        <p:nvSpPr>
          <p:cNvPr id="4" name="Title Text"/>
          <p:cNvSpPr txBox="1">
            <a:spLocks noGrp="1"/>
          </p:cNvSpPr>
          <p:nvPr>
            <p:ph type="title"/>
          </p:nvPr>
        </p:nvSpPr>
        <p:spPr>
          <a:xfrm>
            <a:off x="1190625" y="857250"/>
            <a:ext cx="16859250" cy="1247775"/>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normAutofit/>
          </a:bodyPr>
          <a:lstStyle/>
          <a:p>
            <a:r>
              <a:t>Title Text</a:t>
            </a:r>
          </a:p>
        </p:txBody>
      </p:sp>
      <p:sp>
        <p:nvSpPr>
          <p:cNvPr id="5" name="Body Level One…"/>
          <p:cNvSpPr txBox="1">
            <a:spLocks noGrp="1"/>
          </p:cNvSpPr>
          <p:nvPr>
            <p:ph type="body" idx="1"/>
          </p:nvPr>
        </p:nvSpPr>
        <p:spPr>
          <a:xfrm>
            <a:off x="1190625" y="2771775"/>
            <a:ext cx="16859250" cy="6429375"/>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9456737" y="9763125"/>
            <a:ext cx="317501" cy="381000"/>
          </a:xfrm>
          <a:prstGeom prst="rect">
            <a:avLst/>
          </a:prstGeom>
          <a:ln w="3175">
            <a:miter lim="400000"/>
          </a:ln>
        </p:spPr>
        <p:txBody>
          <a:bodyPr wrap="none" lIns="38100" tIns="38100" rIns="38100" bIns="38100">
            <a:normAutofit/>
          </a:bodyPr>
          <a:lstStyle>
            <a:lvl1pPr>
              <a:defRPr sz="1800">
                <a:solidFill>
                  <a:srgbClr val="4C4946"/>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marL="0" marR="0" indent="0" algn="ctr" defTabSz="619125" rtl="0" latinLnBrk="0">
        <a:lnSpc>
          <a:spcPct val="90000"/>
        </a:lnSpc>
        <a:spcBef>
          <a:spcPts val="1700"/>
        </a:spcBef>
        <a:spcAft>
          <a:spcPts val="0"/>
        </a:spcAft>
        <a:buClrTx/>
        <a:buSzTx/>
        <a:buFontTx/>
        <a:buNone/>
        <a:tabLst/>
        <a:defRPr sz="7200" b="0" i="0" u="none" strike="noStrike" cap="none" spc="0" baseline="0">
          <a:ln>
            <a:noFill/>
          </a:ln>
          <a:solidFill>
            <a:srgbClr val="D93E2B"/>
          </a:solidFill>
          <a:uFillTx/>
          <a:latin typeface="+mn-lt"/>
          <a:ea typeface="+mn-ea"/>
          <a:cs typeface="+mn-cs"/>
          <a:sym typeface="Bodoni SvtyTwo ITC TT-Book"/>
        </a:defRPr>
      </a:lvl1pPr>
      <a:lvl2pPr marL="0" marR="0" indent="228600" algn="ctr" defTabSz="619125" rtl="0" latinLnBrk="0">
        <a:lnSpc>
          <a:spcPct val="90000"/>
        </a:lnSpc>
        <a:spcBef>
          <a:spcPts val="1700"/>
        </a:spcBef>
        <a:spcAft>
          <a:spcPts val="0"/>
        </a:spcAft>
        <a:buClrTx/>
        <a:buSzTx/>
        <a:buFontTx/>
        <a:buNone/>
        <a:tabLst/>
        <a:defRPr sz="7200" b="0" i="0" u="none" strike="noStrike" cap="none" spc="0" baseline="0">
          <a:ln>
            <a:noFill/>
          </a:ln>
          <a:solidFill>
            <a:srgbClr val="D93E2B"/>
          </a:solidFill>
          <a:uFillTx/>
          <a:latin typeface="+mn-lt"/>
          <a:ea typeface="+mn-ea"/>
          <a:cs typeface="+mn-cs"/>
          <a:sym typeface="Bodoni SvtyTwo ITC TT-Book"/>
        </a:defRPr>
      </a:lvl2pPr>
      <a:lvl3pPr marL="0" marR="0" indent="457200" algn="ctr" defTabSz="619125" rtl="0" latinLnBrk="0">
        <a:lnSpc>
          <a:spcPct val="90000"/>
        </a:lnSpc>
        <a:spcBef>
          <a:spcPts val="1700"/>
        </a:spcBef>
        <a:spcAft>
          <a:spcPts val="0"/>
        </a:spcAft>
        <a:buClrTx/>
        <a:buSzTx/>
        <a:buFontTx/>
        <a:buNone/>
        <a:tabLst/>
        <a:defRPr sz="7200" b="0" i="0" u="none" strike="noStrike" cap="none" spc="0" baseline="0">
          <a:ln>
            <a:noFill/>
          </a:ln>
          <a:solidFill>
            <a:srgbClr val="D93E2B"/>
          </a:solidFill>
          <a:uFillTx/>
          <a:latin typeface="+mn-lt"/>
          <a:ea typeface="+mn-ea"/>
          <a:cs typeface="+mn-cs"/>
          <a:sym typeface="Bodoni SvtyTwo ITC TT-Book"/>
        </a:defRPr>
      </a:lvl3pPr>
      <a:lvl4pPr marL="0" marR="0" indent="685800" algn="ctr" defTabSz="619125" rtl="0" latinLnBrk="0">
        <a:lnSpc>
          <a:spcPct val="90000"/>
        </a:lnSpc>
        <a:spcBef>
          <a:spcPts val="1700"/>
        </a:spcBef>
        <a:spcAft>
          <a:spcPts val="0"/>
        </a:spcAft>
        <a:buClrTx/>
        <a:buSzTx/>
        <a:buFontTx/>
        <a:buNone/>
        <a:tabLst/>
        <a:defRPr sz="7200" b="0" i="0" u="none" strike="noStrike" cap="none" spc="0" baseline="0">
          <a:ln>
            <a:noFill/>
          </a:ln>
          <a:solidFill>
            <a:srgbClr val="D93E2B"/>
          </a:solidFill>
          <a:uFillTx/>
          <a:latin typeface="+mn-lt"/>
          <a:ea typeface="+mn-ea"/>
          <a:cs typeface="+mn-cs"/>
          <a:sym typeface="Bodoni SvtyTwo ITC TT-Book"/>
        </a:defRPr>
      </a:lvl4pPr>
      <a:lvl5pPr marL="0" marR="0" indent="914400" algn="ctr" defTabSz="619125" rtl="0" latinLnBrk="0">
        <a:lnSpc>
          <a:spcPct val="90000"/>
        </a:lnSpc>
        <a:spcBef>
          <a:spcPts val="1700"/>
        </a:spcBef>
        <a:spcAft>
          <a:spcPts val="0"/>
        </a:spcAft>
        <a:buClrTx/>
        <a:buSzTx/>
        <a:buFontTx/>
        <a:buNone/>
        <a:tabLst/>
        <a:defRPr sz="7200" b="0" i="0" u="none" strike="noStrike" cap="none" spc="0" baseline="0">
          <a:ln>
            <a:noFill/>
          </a:ln>
          <a:solidFill>
            <a:srgbClr val="D93E2B"/>
          </a:solidFill>
          <a:uFillTx/>
          <a:latin typeface="+mn-lt"/>
          <a:ea typeface="+mn-ea"/>
          <a:cs typeface="+mn-cs"/>
          <a:sym typeface="Bodoni SvtyTwo ITC TT-Book"/>
        </a:defRPr>
      </a:lvl5pPr>
      <a:lvl6pPr marL="0" marR="0" indent="1143000" algn="ctr" defTabSz="619125" rtl="0" latinLnBrk="0">
        <a:lnSpc>
          <a:spcPct val="90000"/>
        </a:lnSpc>
        <a:spcBef>
          <a:spcPts val="1700"/>
        </a:spcBef>
        <a:spcAft>
          <a:spcPts val="0"/>
        </a:spcAft>
        <a:buClrTx/>
        <a:buSzTx/>
        <a:buFontTx/>
        <a:buNone/>
        <a:tabLst/>
        <a:defRPr sz="7200" b="0" i="0" u="none" strike="noStrike" cap="none" spc="0" baseline="0">
          <a:ln>
            <a:noFill/>
          </a:ln>
          <a:solidFill>
            <a:srgbClr val="D93E2B"/>
          </a:solidFill>
          <a:uFillTx/>
          <a:latin typeface="+mn-lt"/>
          <a:ea typeface="+mn-ea"/>
          <a:cs typeface="+mn-cs"/>
          <a:sym typeface="Bodoni SvtyTwo ITC TT-Book"/>
        </a:defRPr>
      </a:lvl6pPr>
      <a:lvl7pPr marL="0" marR="0" indent="1371600" algn="ctr" defTabSz="619125" rtl="0" latinLnBrk="0">
        <a:lnSpc>
          <a:spcPct val="90000"/>
        </a:lnSpc>
        <a:spcBef>
          <a:spcPts val="1700"/>
        </a:spcBef>
        <a:spcAft>
          <a:spcPts val="0"/>
        </a:spcAft>
        <a:buClrTx/>
        <a:buSzTx/>
        <a:buFontTx/>
        <a:buNone/>
        <a:tabLst/>
        <a:defRPr sz="7200" b="0" i="0" u="none" strike="noStrike" cap="none" spc="0" baseline="0">
          <a:ln>
            <a:noFill/>
          </a:ln>
          <a:solidFill>
            <a:srgbClr val="D93E2B"/>
          </a:solidFill>
          <a:uFillTx/>
          <a:latin typeface="+mn-lt"/>
          <a:ea typeface="+mn-ea"/>
          <a:cs typeface="+mn-cs"/>
          <a:sym typeface="Bodoni SvtyTwo ITC TT-Book"/>
        </a:defRPr>
      </a:lvl7pPr>
      <a:lvl8pPr marL="0" marR="0" indent="1600200" algn="ctr" defTabSz="619125" rtl="0" latinLnBrk="0">
        <a:lnSpc>
          <a:spcPct val="90000"/>
        </a:lnSpc>
        <a:spcBef>
          <a:spcPts val="1700"/>
        </a:spcBef>
        <a:spcAft>
          <a:spcPts val="0"/>
        </a:spcAft>
        <a:buClrTx/>
        <a:buSzTx/>
        <a:buFontTx/>
        <a:buNone/>
        <a:tabLst/>
        <a:defRPr sz="7200" b="0" i="0" u="none" strike="noStrike" cap="none" spc="0" baseline="0">
          <a:ln>
            <a:noFill/>
          </a:ln>
          <a:solidFill>
            <a:srgbClr val="D93E2B"/>
          </a:solidFill>
          <a:uFillTx/>
          <a:latin typeface="+mn-lt"/>
          <a:ea typeface="+mn-ea"/>
          <a:cs typeface="+mn-cs"/>
          <a:sym typeface="Bodoni SvtyTwo ITC TT-Book"/>
        </a:defRPr>
      </a:lvl8pPr>
      <a:lvl9pPr marL="0" marR="0" indent="1828800" algn="ctr" defTabSz="619125" rtl="0" latinLnBrk="0">
        <a:lnSpc>
          <a:spcPct val="90000"/>
        </a:lnSpc>
        <a:spcBef>
          <a:spcPts val="1700"/>
        </a:spcBef>
        <a:spcAft>
          <a:spcPts val="0"/>
        </a:spcAft>
        <a:buClrTx/>
        <a:buSzTx/>
        <a:buFontTx/>
        <a:buNone/>
        <a:tabLst/>
        <a:defRPr sz="7200" b="0" i="0" u="none" strike="noStrike" cap="none" spc="0" baseline="0">
          <a:ln>
            <a:noFill/>
          </a:ln>
          <a:solidFill>
            <a:srgbClr val="D93E2B"/>
          </a:solidFill>
          <a:uFillTx/>
          <a:latin typeface="+mn-lt"/>
          <a:ea typeface="+mn-ea"/>
          <a:cs typeface="+mn-cs"/>
          <a:sym typeface="Bodoni SvtyTwo ITC TT-Book"/>
        </a:defRPr>
      </a:lvl9pPr>
    </p:titleStyle>
    <p:bodyStyle>
      <a:lvl1pPr marL="438911" marR="0" indent="-438911" algn="l" defTabSz="619125" rtl="0" latinLnBrk="0">
        <a:lnSpc>
          <a:spcPct val="100000"/>
        </a:lnSpc>
        <a:spcBef>
          <a:spcPts val="25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1pPr>
      <a:lvl2pPr marL="1048511" marR="0" indent="-438911" algn="l" defTabSz="619125" rtl="0" latinLnBrk="0">
        <a:lnSpc>
          <a:spcPct val="100000"/>
        </a:lnSpc>
        <a:spcBef>
          <a:spcPts val="25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2pPr>
      <a:lvl3pPr marL="1658111" marR="0" indent="-438911" algn="l" defTabSz="619125" rtl="0" latinLnBrk="0">
        <a:lnSpc>
          <a:spcPct val="100000"/>
        </a:lnSpc>
        <a:spcBef>
          <a:spcPts val="25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3pPr>
      <a:lvl4pPr marL="2267711" marR="0" indent="-438911" algn="l" defTabSz="619125" rtl="0" latinLnBrk="0">
        <a:lnSpc>
          <a:spcPct val="100000"/>
        </a:lnSpc>
        <a:spcBef>
          <a:spcPts val="25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4pPr>
      <a:lvl5pPr marL="2877311" marR="0" indent="-438911" algn="l" defTabSz="619125" rtl="0" latinLnBrk="0">
        <a:lnSpc>
          <a:spcPct val="100000"/>
        </a:lnSpc>
        <a:spcBef>
          <a:spcPts val="25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5pPr>
      <a:lvl6pPr marL="3486911" marR="0" indent="-438911" algn="l" defTabSz="619125" rtl="0" latinLnBrk="0">
        <a:lnSpc>
          <a:spcPct val="100000"/>
        </a:lnSpc>
        <a:spcBef>
          <a:spcPts val="25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6pPr>
      <a:lvl7pPr marL="4096511" marR="0" indent="-438911" algn="l" defTabSz="619125" rtl="0" latinLnBrk="0">
        <a:lnSpc>
          <a:spcPct val="100000"/>
        </a:lnSpc>
        <a:spcBef>
          <a:spcPts val="25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7pPr>
      <a:lvl8pPr marL="4706111" marR="0" indent="-438911" algn="l" defTabSz="619125" rtl="0" latinLnBrk="0">
        <a:lnSpc>
          <a:spcPct val="100000"/>
        </a:lnSpc>
        <a:spcBef>
          <a:spcPts val="25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8pPr>
      <a:lvl9pPr marL="5315711" marR="0" indent="-438911" algn="l" defTabSz="619125" rtl="0" latinLnBrk="0">
        <a:lnSpc>
          <a:spcPct val="100000"/>
        </a:lnSpc>
        <a:spcBef>
          <a:spcPts val="25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9pPr>
    </p:bodyStyle>
    <p:otherStyle>
      <a:lvl1pPr marL="0" marR="0" indent="0" algn="ctr" defTabSz="619125"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1pPr>
      <a:lvl2pPr marL="0" marR="0" indent="228600" algn="ctr" defTabSz="619125"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2pPr>
      <a:lvl3pPr marL="0" marR="0" indent="457200" algn="ctr" defTabSz="619125"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3pPr>
      <a:lvl4pPr marL="0" marR="0" indent="685800" algn="ctr" defTabSz="619125"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4pPr>
      <a:lvl5pPr marL="0" marR="0" indent="914400" algn="ctr" defTabSz="619125"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5pPr>
      <a:lvl6pPr marL="0" marR="0" indent="1143000" algn="ctr" defTabSz="619125"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6pPr>
      <a:lvl7pPr marL="0" marR="0" indent="1371600" algn="ctr" defTabSz="619125"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7pPr>
      <a:lvl8pPr marL="0" marR="0" indent="1600200" algn="ctr" defTabSz="619125"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8pPr>
      <a:lvl9pPr marL="0" marR="0" indent="1828800" algn="ctr" defTabSz="619125"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3.tiff"/><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8.ti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hyperlink" Target="http://biopodtech.com/biopod-issued-patent/" TargetMode="External"/><Relationship Id="rId3" Type="http://schemas.openxmlformats.org/officeDocument/2006/relationships/image" Target="../media/image20.tif"/><Relationship Id="rId7" Type="http://schemas.openxmlformats.org/officeDocument/2006/relationships/hyperlink" Target="http://BioPodVenturesbiopodtech.com" TargetMode="External"/><Relationship Id="rId2" Type="http://schemas.openxmlformats.org/officeDocument/2006/relationships/image" Target="../media/image6.tiff"/><Relationship Id="rId1" Type="http://schemas.openxmlformats.org/officeDocument/2006/relationships/slideLayout" Target="../slideLayouts/slideLayout6.xml"/><Relationship Id="rId6" Type="http://schemas.openxmlformats.org/officeDocument/2006/relationships/hyperlink" Target="http://BioPodTech.com" TargetMode="External"/><Relationship Id="rId5" Type="http://schemas.openxmlformats.org/officeDocument/2006/relationships/hyperlink" Target="http://www.apple.com" TargetMode="External"/><Relationship Id="rId4" Type="http://schemas.openxmlformats.org/officeDocument/2006/relationships/image" Target="../media/image21.tif"/><Relationship Id="rId9" Type="http://schemas.openxmlformats.org/officeDocument/2006/relationships/image" Target="../media/image8.tif"/></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6.xml"/><Relationship Id="rId5" Type="http://schemas.openxmlformats.org/officeDocument/2006/relationships/image" Target="../media/image8.tif"/><Relationship Id="rId4" Type="http://schemas.openxmlformats.org/officeDocument/2006/relationships/image" Target="../media/image7.tiff"/></Relationships>
</file>

<file path=ppt/slides/_rels/slide3.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image" Target="../media/image10.tif"/><Relationship Id="rId1" Type="http://schemas.openxmlformats.org/officeDocument/2006/relationships/slideLayout" Target="../slideLayouts/slideLayout6.xml"/><Relationship Id="rId4" Type="http://schemas.openxmlformats.org/officeDocument/2006/relationships/image" Target="../media/image7.tiff"/></Relationships>
</file>

<file path=ppt/slides/_rels/slide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Rectangle"/>
          <p:cNvSpPr/>
          <p:nvPr/>
        </p:nvSpPr>
        <p:spPr>
          <a:xfrm>
            <a:off x="-631073" y="-411291"/>
            <a:ext cx="20060338" cy="10867977"/>
          </a:xfrm>
          <a:prstGeom prst="rect">
            <a:avLst/>
          </a:prstGeom>
          <a:solidFill>
            <a:srgbClr val="000000"/>
          </a:solidFill>
          <a:ln w="3175">
            <a:miter lim="400000"/>
          </a:ln>
          <a:effectLst>
            <a:outerShdw blurRad="25400" dist="12700" dir="5400000" rotWithShape="0">
              <a:srgbClr val="000000">
                <a:alpha val="50000"/>
              </a:srgbClr>
            </a:outerShdw>
          </a:effectLst>
        </p:spPr>
        <p:txBody>
          <a:bodyPr lIns="38100" tIns="38100" rIns="38100" bIns="38100" anchor="ctr"/>
          <a:lstStyle/>
          <a:p>
            <a:pPr>
              <a:defRPr>
                <a:solidFill>
                  <a:srgbClr val="FFFFFF"/>
                </a:solidFill>
                <a:latin typeface="Helvetica Light"/>
                <a:ea typeface="Helvetica Light"/>
                <a:cs typeface="Helvetica Light"/>
                <a:sym typeface="Helvetica Light"/>
              </a:defRPr>
            </a:pPr>
            <a:endParaRPr/>
          </a:p>
        </p:txBody>
      </p:sp>
      <p:sp>
        <p:nvSpPr>
          <p:cNvPr id="143" name="BioPod™"/>
          <p:cNvSpPr txBox="1"/>
          <p:nvPr/>
        </p:nvSpPr>
        <p:spPr>
          <a:xfrm>
            <a:off x="3113678" y="2708356"/>
            <a:ext cx="13013144" cy="981198"/>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p>
            <a:pPr>
              <a:lnSpc>
                <a:spcPct val="90000"/>
              </a:lnSpc>
              <a:spcBef>
                <a:spcPts val="1700"/>
              </a:spcBef>
              <a:defRPr sz="6000">
                <a:solidFill>
                  <a:srgbClr val="FFFFFF"/>
                </a:solidFill>
                <a:latin typeface="Helvetica Neue Thin"/>
                <a:ea typeface="Helvetica Neue Thin"/>
                <a:cs typeface="Helvetica Neue Thin"/>
                <a:sym typeface="Helvetica Neue Thin"/>
              </a:defRPr>
            </a:pPr>
            <a:r>
              <a:rPr>
                <a:solidFill>
                  <a:srgbClr val="03A2E6"/>
                </a:solidFill>
              </a:rPr>
              <a:t>Bio</a:t>
            </a:r>
            <a:r>
              <a:t>Pod™</a:t>
            </a:r>
          </a:p>
        </p:txBody>
      </p:sp>
      <p:sp>
        <p:nvSpPr>
          <p:cNvPr id="144" name="nbn"/>
          <p:cNvSpPr txBox="1"/>
          <p:nvPr/>
        </p:nvSpPr>
        <p:spPr>
          <a:xfrm>
            <a:off x="12324832" y="12348669"/>
            <a:ext cx="674930" cy="497687"/>
          </a:xfrm>
          <a:prstGeom prst="rect">
            <a:avLst/>
          </a:prstGeom>
          <a:ln w="3175">
            <a:miter lim="400000"/>
          </a:ln>
          <a:effectLst>
            <a:outerShdw blurRad="406400" dist="38100" dir="5400000" rotWithShape="0">
              <a:srgbClr val="000000">
                <a:alpha val="99105"/>
              </a:srgbClr>
            </a:outerShdw>
          </a:effectLst>
          <a:extLst>
            <a:ext uri="{C572A759-6A51-4108-AA02-DFA0A04FC94B}">
              <ma14:wrappingTextBoxFlag xmlns:ma14="http://schemas.microsoft.com/office/mac/drawingml/2011/main" xmlns="" val="1"/>
            </a:ext>
          </a:extLst>
        </p:spPr>
        <p:txBody>
          <a:bodyPr wrap="none" lIns="38100" tIns="38100" rIns="38100" bIns="38100" anchor="ctr">
            <a:spAutoFit/>
          </a:bodyPr>
          <a:lstStyle>
            <a:lvl1pPr>
              <a:defRPr sz="2800">
                <a:solidFill>
                  <a:srgbClr val="FFFFFF"/>
                </a:solidFill>
                <a:latin typeface="Helvetica Neue Light"/>
                <a:ea typeface="Helvetica Neue Light"/>
                <a:cs typeface="Helvetica Neue Light"/>
                <a:sym typeface="Helvetica Neue Light"/>
              </a:defRPr>
            </a:lvl1pPr>
          </a:lstStyle>
          <a:p>
            <a:r>
              <a:t>nbn</a:t>
            </a:r>
          </a:p>
        </p:txBody>
      </p:sp>
      <p:sp>
        <p:nvSpPr>
          <p:cNvPr id="145" name="Presented by"/>
          <p:cNvSpPr txBox="1"/>
          <p:nvPr/>
        </p:nvSpPr>
        <p:spPr>
          <a:xfrm>
            <a:off x="8884923" y="5022698"/>
            <a:ext cx="1470654" cy="380157"/>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defTabSz="616148">
              <a:defRPr sz="1800">
                <a:solidFill>
                  <a:srgbClr val="FFFFFF"/>
                </a:solidFill>
                <a:latin typeface="Helvetica Neue"/>
                <a:ea typeface="Helvetica Neue"/>
                <a:cs typeface="Helvetica Neue"/>
                <a:sym typeface="Helvetica Neue"/>
              </a:defRPr>
            </a:lvl1pPr>
          </a:lstStyle>
          <a:p>
            <a:r>
              <a:t>Presented by</a:t>
            </a:r>
          </a:p>
        </p:txBody>
      </p:sp>
      <p:sp>
        <p:nvSpPr>
          <p:cNvPr id="146" name="Meramark Ventures, LLC"/>
          <p:cNvSpPr txBox="1"/>
          <p:nvPr/>
        </p:nvSpPr>
        <p:spPr>
          <a:xfrm>
            <a:off x="7874777" y="5380749"/>
            <a:ext cx="3490946" cy="466922"/>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defTabSz="616148">
              <a:defRPr>
                <a:solidFill>
                  <a:srgbClr val="FFFFFF"/>
                </a:solidFill>
                <a:latin typeface="Helvetica Neue"/>
                <a:ea typeface="Helvetica Neue"/>
                <a:cs typeface="Helvetica Neue"/>
                <a:sym typeface="Helvetica Neue"/>
              </a:defRPr>
            </a:lvl1pPr>
          </a:lstStyle>
          <a:p>
            <a:r>
              <a:t>Meramark Ventures, LLC</a:t>
            </a:r>
          </a:p>
        </p:txBody>
      </p:sp>
      <p:sp>
        <p:nvSpPr>
          <p:cNvPr id="147" name="Introducing"/>
          <p:cNvSpPr txBox="1"/>
          <p:nvPr/>
        </p:nvSpPr>
        <p:spPr>
          <a:xfrm>
            <a:off x="8567633" y="2048398"/>
            <a:ext cx="2105234" cy="522349"/>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nSpc>
                <a:spcPct val="90000"/>
              </a:lnSpc>
              <a:spcBef>
                <a:spcPts val="1700"/>
              </a:spcBef>
              <a:defRPr sz="3000">
                <a:solidFill>
                  <a:srgbClr val="FFFFFF"/>
                </a:solidFill>
                <a:latin typeface="Helvetica Neue Light"/>
                <a:ea typeface="Helvetica Neue Light"/>
                <a:cs typeface="Helvetica Neue Light"/>
                <a:sym typeface="Helvetica Neue Light"/>
              </a:defRPr>
            </a:lvl1pPr>
          </a:lstStyle>
          <a:p>
            <a:r>
              <a:t>Introducing</a:t>
            </a:r>
          </a:p>
        </p:txBody>
      </p:sp>
      <p:sp>
        <p:nvSpPr>
          <p:cNvPr id="148" name="Personal Biometric Feedback and…"/>
          <p:cNvSpPr txBox="1"/>
          <p:nvPr/>
        </p:nvSpPr>
        <p:spPr>
          <a:xfrm>
            <a:off x="1414182" y="3885473"/>
            <a:ext cx="16412136" cy="678689"/>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p>
            <a:pPr>
              <a:defRPr sz="2000" spc="700">
                <a:solidFill>
                  <a:srgbClr val="FFFFFF"/>
                </a:solidFill>
                <a:latin typeface="Helvetica Neue"/>
                <a:ea typeface="Helvetica Neue"/>
                <a:cs typeface="Helvetica Neue"/>
                <a:sym typeface="Helvetica Neue"/>
              </a:defRPr>
            </a:pPr>
            <a:r>
              <a:t>Personal Biometric Feedback and </a:t>
            </a:r>
          </a:p>
          <a:p>
            <a:pPr>
              <a:defRPr sz="2000" spc="700">
                <a:solidFill>
                  <a:srgbClr val="FFFFFF"/>
                </a:solidFill>
                <a:latin typeface="Helvetica Neue"/>
                <a:ea typeface="Helvetica Neue"/>
                <a:cs typeface="Helvetica Neue"/>
                <a:sym typeface="Helvetica Neue"/>
              </a:defRPr>
            </a:pPr>
            <a:r>
              <a:t>Direct Communication System </a:t>
            </a:r>
          </a:p>
        </p:txBody>
      </p:sp>
      <p:sp>
        <p:nvSpPr>
          <p:cNvPr id="149" name="© 2018 Meramark Ventures, LLC.    All Rights Reserved."/>
          <p:cNvSpPr txBox="1"/>
          <p:nvPr/>
        </p:nvSpPr>
        <p:spPr>
          <a:xfrm>
            <a:off x="7620203" y="9944763"/>
            <a:ext cx="4000094" cy="262280"/>
          </a:xfrm>
          <a:prstGeom prst="rect">
            <a:avLst/>
          </a:prstGeom>
          <a:ln w="3175">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a:defRPr sz="1200">
                <a:solidFill>
                  <a:srgbClr val="FFFFFF"/>
                </a:solidFill>
                <a:latin typeface="Helvetica Neue Medium"/>
                <a:ea typeface="Helvetica Neue Medium"/>
                <a:cs typeface="Helvetica Neue Medium"/>
                <a:sym typeface="Helvetica Neue Medium"/>
              </a:defRPr>
            </a:lvl1pPr>
          </a:lstStyle>
          <a:p>
            <a:r>
              <a:t>© 2018 Meramark Ventures, LLC.    All Rights Reserved.</a:t>
            </a:r>
          </a:p>
        </p:txBody>
      </p:sp>
      <p:sp>
        <p:nvSpPr>
          <p:cNvPr id="150" name="Inventors of  BioPod™ Technology"/>
          <p:cNvSpPr txBox="1"/>
          <p:nvPr/>
        </p:nvSpPr>
        <p:spPr>
          <a:xfrm>
            <a:off x="7950403" y="5859845"/>
            <a:ext cx="3339694" cy="311607"/>
          </a:xfrm>
          <a:prstGeom prst="rect">
            <a:avLst/>
          </a:prstGeom>
          <a:ln w="3175">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a:defRPr sz="1600">
                <a:solidFill>
                  <a:srgbClr val="FFFFFF"/>
                </a:solidFill>
                <a:latin typeface="Helvetica Neue Medium"/>
                <a:ea typeface="Helvetica Neue Medium"/>
                <a:cs typeface="Helvetica Neue Medium"/>
                <a:sym typeface="Helvetica Neue Medium"/>
              </a:defRPr>
            </a:lvl1pPr>
          </a:lstStyle>
          <a:p>
            <a:r>
              <a:t>Inventors of  BioPod™ Technology</a:t>
            </a:r>
          </a:p>
        </p:txBody>
      </p:sp>
      <p:pic>
        <p:nvPicPr>
          <p:cNvPr id="151"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120424" y="3706562"/>
            <a:ext cx="3751957" cy="6622744"/>
          </a:xfrm>
          <a:prstGeom prst="rect">
            <a:avLst/>
          </a:prstGeom>
          <a:ln w="3175">
            <a:miter lim="400000"/>
          </a:ln>
        </p:spPr>
      </p:pic>
      <p:pic>
        <p:nvPicPr>
          <p:cNvPr id="152" name="Image" descr="Image"/>
          <p:cNvPicPr>
            <a:picLocks noChangeAspect="1"/>
          </p:cNvPicPr>
          <p:nvPr/>
        </p:nvPicPr>
        <p:blipFill>
          <a:blip r:embed="rId3">
            <a:extLst/>
          </a:blip>
          <a:stretch>
            <a:fillRect/>
          </a:stretch>
        </p:blipFill>
        <p:spPr>
          <a:xfrm>
            <a:off x="616688" y="4760081"/>
            <a:ext cx="5207001" cy="5003801"/>
          </a:xfrm>
          <a:prstGeom prst="rect">
            <a:avLst/>
          </a:prstGeom>
          <a:ln w="3175">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 name="Image" descr="Image"/>
          <p:cNvPicPr>
            <a:picLocks noChangeAspect="1"/>
          </p:cNvPicPr>
          <p:nvPr/>
        </p:nvPicPr>
        <p:blipFill>
          <a:blip r:embed="rId2">
            <a:extLst/>
          </a:blip>
          <a:stretch>
            <a:fillRect/>
          </a:stretch>
        </p:blipFill>
        <p:spPr>
          <a:xfrm>
            <a:off x="476250" y="0"/>
            <a:ext cx="18288000" cy="10287000"/>
          </a:xfrm>
          <a:prstGeom prst="rect">
            <a:avLst/>
          </a:prstGeom>
          <a:ln w="3175">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biopodbaseid--copy.jpg" descr="biopodbaseid--copy.jpg"/>
          <p:cNvPicPr>
            <a:picLocks noChangeAspect="1"/>
          </p:cNvPicPr>
          <p:nvPr/>
        </p:nvPicPr>
        <p:blipFill>
          <a:blip r:embed="rId2">
            <a:extLst/>
          </a:blip>
          <a:stretch>
            <a:fillRect/>
          </a:stretch>
        </p:blipFill>
        <p:spPr>
          <a:xfrm>
            <a:off x="-66534" y="-69341"/>
            <a:ext cx="19373568" cy="10660482"/>
          </a:xfrm>
          <a:prstGeom prst="rect">
            <a:avLst/>
          </a:prstGeom>
          <a:ln w="3175">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948600" y="300487"/>
            <a:ext cx="2632939" cy="5063344"/>
          </a:xfrm>
          <a:prstGeom prst="rect">
            <a:avLst/>
          </a:prstGeom>
          <a:ln w="3175">
            <a:miter lim="400000"/>
          </a:ln>
        </p:spPr>
      </p:pic>
      <p:sp>
        <p:nvSpPr>
          <p:cNvPr id="300" name="Rectangle"/>
          <p:cNvSpPr/>
          <p:nvPr/>
        </p:nvSpPr>
        <p:spPr>
          <a:xfrm>
            <a:off x="-838870" y="6862184"/>
            <a:ext cx="21292503" cy="3667828"/>
          </a:xfrm>
          <a:prstGeom prst="rect">
            <a:avLst/>
          </a:prstGeom>
          <a:solidFill>
            <a:srgbClr val="2497DB"/>
          </a:solidFill>
          <a:ln w="3175">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defRPr>
            </a:pPr>
            <a:endParaRPr/>
          </a:p>
        </p:txBody>
      </p:sp>
      <p:sp>
        <p:nvSpPr>
          <p:cNvPr id="301" name="Contact"/>
          <p:cNvSpPr txBox="1"/>
          <p:nvPr/>
        </p:nvSpPr>
        <p:spPr>
          <a:xfrm>
            <a:off x="4827254" y="2108602"/>
            <a:ext cx="9763793" cy="1439677"/>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nSpc>
                <a:spcPct val="90000"/>
              </a:lnSpc>
              <a:spcBef>
                <a:spcPts val="1700"/>
              </a:spcBef>
              <a:defRPr sz="9100">
                <a:solidFill>
                  <a:srgbClr val="03A2E6"/>
                </a:solidFill>
                <a:latin typeface="Helvetica Neue Thin"/>
                <a:ea typeface="Helvetica Neue Thin"/>
                <a:cs typeface="Helvetica Neue Thin"/>
                <a:sym typeface="Helvetica Neue Thin"/>
              </a:defRPr>
            </a:lvl1pPr>
          </a:lstStyle>
          <a:p>
            <a:r>
              <a:t>Contact</a:t>
            </a:r>
          </a:p>
        </p:txBody>
      </p:sp>
      <p:sp>
        <p:nvSpPr>
          <p:cNvPr id="302" name="FOR MORE INFO, CONTACT"/>
          <p:cNvSpPr/>
          <p:nvPr/>
        </p:nvSpPr>
        <p:spPr>
          <a:xfrm>
            <a:off x="7561273" y="3507585"/>
            <a:ext cx="4295756" cy="293237"/>
          </a:xfrm>
          <a:prstGeom prst="rect">
            <a:avLst/>
          </a:prstGeom>
          <a:solidFill>
            <a:srgbClr val="595867"/>
          </a:solidFill>
          <a:ln w="3175">
            <a:miter lim="400000"/>
          </a:ln>
          <a:extLst>
            <a:ext uri="{C572A759-6A51-4108-AA02-DFA0A04FC94B}">
              <ma14:wrappingTextBoxFlag xmlns:ma14="http://schemas.microsoft.com/office/mac/drawingml/2011/main" xmlns="" val="1"/>
            </a:ext>
          </a:extLst>
        </p:spPr>
        <p:txBody>
          <a:bodyPr lIns="53578" tIns="53578" rIns="53578" bIns="53578" anchor="ctr">
            <a:spAutoFit/>
          </a:bodyPr>
          <a:lstStyle>
            <a:lvl1pPr defTabSz="616148">
              <a:defRPr sz="1200" b="1" spc="455">
                <a:solidFill>
                  <a:srgbClr val="FFFFFF"/>
                </a:solidFill>
                <a:latin typeface="Helvetica Neue"/>
                <a:ea typeface="Helvetica Neue"/>
                <a:cs typeface="Helvetica Neue"/>
                <a:sym typeface="Helvetica Neue"/>
              </a:defRPr>
            </a:lvl1pPr>
          </a:lstStyle>
          <a:p>
            <a:r>
              <a:t>FOR MORE INFO, CONTACT</a:t>
            </a:r>
          </a:p>
        </p:txBody>
      </p:sp>
      <p:pic>
        <p:nvPicPr>
          <p:cNvPr id="303" name="Image" descr="Image"/>
          <p:cNvPicPr>
            <a:picLocks noChangeAspect="1"/>
          </p:cNvPicPr>
          <p:nvPr/>
        </p:nvPicPr>
        <p:blipFill>
          <a:blip r:embed="rId3">
            <a:extLst/>
          </a:blip>
          <a:stretch>
            <a:fillRect/>
          </a:stretch>
        </p:blipFill>
        <p:spPr>
          <a:xfrm>
            <a:off x="5287969" y="-1604765"/>
            <a:ext cx="4422067" cy="1208699"/>
          </a:xfrm>
          <a:prstGeom prst="rect">
            <a:avLst/>
          </a:prstGeom>
          <a:ln w="3175">
            <a:miter lim="400000"/>
          </a:ln>
        </p:spPr>
      </p:pic>
      <p:pic>
        <p:nvPicPr>
          <p:cNvPr id="304" name="Image" descr="Image"/>
          <p:cNvPicPr>
            <a:picLocks noChangeAspect="1"/>
          </p:cNvPicPr>
          <p:nvPr/>
        </p:nvPicPr>
        <p:blipFill>
          <a:blip r:embed="rId4">
            <a:extLst/>
          </a:blip>
          <a:stretch>
            <a:fillRect/>
          </a:stretch>
        </p:blipFill>
        <p:spPr>
          <a:xfrm>
            <a:off x="591860" y="4627849"/>
            <a:ext cx="18234581" cy="2174854"/>
          </a:xfrm>
          <a:prstGeom prst="rect">
            <a:avLst/>
          </a:prstGeom>
          <a:ln w="3175">
            <a:miter lim="400000"/>
          </a:ln>
        </p:spPr>
      </p:pic>
      <p:sp>
        <p:nvSpPr>
          <p:cNvPr id="305" name="Website, Media and Patent Links"/>
          <p:cNvSpPr txBox="1"/>
          <p:nvPr/>
        </p:nvSpPr>
        <p:spPr>
          <a:xfrm>
            <a:off x="7913992" y="6962800"/>
            <a:ext cx="3412516" cy="349200"/>
          </a:xfrm>
          <a:prstGeom prst="rect">
            <a:avLst/>
          </a:prstGeom>
          <a:ln w="3175">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a:defRPr sz="1800" i="1">
                <a:solidFill>
                  <a:srgbClr val="FFFFFF"/>
                </a:solidFill>
                <a:latin typeface="Helvetica Neue"/>
                <a:ea typeface="Helvetica Neue"/>
                <a:cs typeface="Helvetica Neue"/>
                <a:sym typeface="Helvetica Neue"/>
              </a:defRPr>
            </a:lvl1pPr>
          </a:lstStyle>
          <a:p>
            <a:r>
              <a:t>Website, Media and Patent Links</a:t>
            </a:r>
          </a:p>
        </p:txBody>
      </p:sp>
      <p:sp>
        <p:nvSpPr>
          <p:cNvPr id="306" name="BioPod™ Print Brochure"/>
          <p:cNvSpPr txBox="1"/>
          <p:nvPr/>
        </p:nvSpPr>
        <p:spPr>
          <a:xfrm>
            <a:off x="15467087" y="7577473"/>
            <a:ext cx="3159787" cy="411278"/>
          </a:xfrm>
          <a:prstGeom prst="rect">
            <a:avLst/>
          </a:prstGeom>
          <a:ln w="3175">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algn="l" defTabSz="457200">
              <a:defRPr sz="2200" u="sng">
                <a:solidFill>
                  <a:srgbClr val="FFFFFF"/>
                </a:solidFill>
                <a:latin typeface="Helvetica Neue"/>
                <a:ea typeface="Helvetica Neue"/>
                <a:cs typeface="Helvetica Neue"/>
                <a:sym typeface="Helvetica Neue"/>
                <a:hlinkClick r:id="rId5"/>
              </a:defRPr>
            </a:lvl1pPr>
          </a:lstStyle>
          <a:p>
            <a:pPr>
              <a:defRPr u="none"/>
            </a:pPr>
            <a:r>
              <a:rPr u="sng">
                <a:hlinkClick r:id="rId5"/>
              </a:rPr>
              <a:t>BioPod™ Print Brochure</a:t>
            </a:r>
          </a:p>
        </p:txBody>
      </p:sp>
      <p:sp>
        <p:nvSpPr>
          <p:cNvPr id="307" name="BioPodTech.com"/>
          <p:cNvSpPr txBox="1"/>
          <p:nvPr/>
        </p:nvSpPr>
        <p:spPr>
          <a:xfrm>
            <a:off x="423442" y="7575363"/>
            <a:ext cx="2263440" cy="415498"/>
          </a:xfrm>
          <a:prstGeom prst="rect">
            <a:avLst/>
          </a:prstGeom>
          <a:ln w="3175">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algn="l" defTabSz="457200">
              <a:defRPr sz="2200">
                <a:solidFill>
                  <a:srgbClr val="FFFFFF"/>
                </a:solidFill>
                <a:latin typeface="Helvetica Neue"/>
                <a:ea typeface="Helvetica Neue"/>
                <a:cs typeface="Helvetica Neue"/>
                <a:sym typeface="Helvetica Neue"/>
                <a:hlinkClick r:id="rId6"/>
              </a:defRPr>
            </a:lvl1pPr>
          </a:lstStyle>
          <a:p>
            <a:r>
              <a:rPr dirty="0">
                <a:solidFill>
                  <a:srgbClr val="A3CDEB"/>
                </a:solidFill>
                <a:hlinkClick r:id="rId6"/>
              </a:rPr>
              <a:t>BioPodTech.com</a:t>
            </a:r>
          </a:p>
        </p:txBody>
      </p:sp>
      <p:sp>
        <p:nvSpPr>
          <p:cNvPr id="308" name="BioPod Ventures"/>
          <p:cNvSpPr txBox="1"/>
          <p:nvPr/>
        </p:nvSpPr>
        <p:spPr>
          <a:xfrm>
            <a:off x="5628995" y="7577473"/>
            <a:ext cx="2169314" cy="411278"/>
          </a:xfrm>
          <a:prstGeom prst="rect">
            <a:avLst/>
          </a:prstGeom>
          <a:ln w="3175">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algn="l" defTabSz="457200">
              <a:defRPr sz="2200">
                <a:solidFill>
                  <a:srgbClr val="FFFFFF"/>
                </a:solidFill>
                <a:latin typeface="Helvetica Neue"/>
                <a:ea typeface="Helvetica Neue"/>
                <a:cs typeface="Helvetica Neue"/>
                <a:sym typeface="Helvetica Neue"/>
                <a:hlinkClick r:id="rId7"/>
              </a:defRPr>
            </a:lvl1pPr>
          </a:lstStyle>
          <a:p>
            <a:r>
              <a:rPr>
                <a:hlinkClick r:id="rId7"/>
              </a:rPr>
              <a:t>BioPod Ventures</a:t>
            </a:r>
          </a:p>
        </p:txBody>
      </p:sp>
      <p:sp>
        <p:nvSpPr>
          <p:cNvPr id="309" name="USPTO Issued Patents"/>
          <p:cNvSpPr txBox="1"/>
          <p:nvPr/>
        </p:nvSpPr>
        <p:spPr>
          <a:xfrm>
            <a:off x="10415449" y="7577473"/>
            <a:ext cx="2955824" cy="411278"/>
          </a:xfrm>
          <a:prstGeom prst="rect">
            <a:avLst/>
          </a:prstGeom>
          <a:ln w="3175">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algn="l" defTabSz="457200">
              <a:defRPr sz="2200">
                <a:solidFill>
                  <a:srgbClr val="FFFFFF"/>
                </a:solidFill>
                <a:latin typeface="Helvetica Neue"/>
                <a:ea typeface="Helvetica Neue"/>
                <a:cs typeface="Helvetica Neue"/>
                <a:sym typeface="Helvetica Neue"/>
                <a:hlinkClick r:id="rId8"/>
              </a:defRPr>
            </a:lvl1pPr>
          </a:lstStyle>
          <a:p>
            <a:r>
              <a:rPr>
                <a:hlinkClick r:id="rId8"/>
              </a:rPr>
              <a:t>USPTO Issued Patents</a:t>
            </a:r>
          </a:p>
        </p:txBody>
      </p:sp>
      <p:sp>
        <p:nvSpPr>
          <p:cNvPr id="310" name="© 2018 Meramark Ventures, LLC.    All Rights Reserved."/>
          <p:cNvSpPr txBox="1"/>
          <p:nvPr/>
        </p:nvSpPr>
        <p:spPr>
          <a:xfrm>
            <a:off x="7620203" y="9944763"/>
            <a:ext cx="4000094" cy="262280"/>
          </a:xfrm>
          <a:prstGeom prst="rect">
            <a:avLst/>
          </a:prstGeom>
          <a:ln w="3175">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a:defRPr sz="1200">
                <a:solidFill>
                  <a:srgbClr val="FFFFFF"/>
                </a:solidFill>
                <a:latin typeface="Helvetica Neue Medium"/>
                <a:ea typeface="Helvetica Neue Medium"/>
                <a:cs typeface="Helvetica Neue Medium"/>
                <a:sym typeface="Helvetica Neue Medium"/>
              </a:defRPr>
            </a:lvl1pPr>
          </a:lstStyle>
          <a:p>
            <a:r>
              <a:t>© 2018 Meramark Ventures, LLC.    All Rights Reserved.</a:t>
            </a:r>
          </a:p>
        </p:txBody>
      </p:sp>
      <p:pic>
        <p:nvPicPr>
          <p:cNvPr id="311" name="Image" descr="Image"/>
          <p:cNvPicPr>
            <a:picLocks noChangeAspect="1"/>
          </p:cNvPicPr>
          <p:nvPr/>
        </p:nvPicPr>
        <p:blipFill>
          <a:blip r:embed="rId9">
            <a:extLst/>
          </a:blip>
          <a:stretch>
            <a:fillRect/>
          </a:stretch>
        </p:blipFill>
        <p:spPr>
          <a:xfrm>
            <a:off x="3377050" y="242718"/>
            <a:ext cx="12486400" cy="212908"/>
          </a:xfrm>
          <a:prstGeom prst="rect">
            <a:avLst/>
          </a:prstGeom>
          <a:ln w="3175">
            <a:miter lim="400000"/>
          </a:ln>
        </p:spPr>
      </p:pic>
      <p:sp>
        <p:nvSpPr>
          <p:cNvPr id="312" name="BioPod® is a Registered Trademark of Meramark Ventures LLC"/>
          <p:cNvSpPr txBox="1"/>
          <p:nvPr/>
        </p:nvSpPr>
        <p:spPr>
          <a:xfrm>
            <a:off x="6273520" y="8384819"/>
            <a:ext cx="6693460" cy="361670"/>
          </a:xfrm>
          <a:prstGeom prst="rect">
            <a:avLst/>
          </a:prstGeom>
          <a:ln w="3175">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p>
            <a:pPr>
              <a:defRPr sz="1800" i="1">
                <a:solidFill>
                  <a:srgbClr val="FFFFFF"/>
                </a:solidFill>
                <a:latin typeface="Helvetica Neue Medium"/>
                <a:ea typeface="Helvetica Neue Medium"/>
                <a:cs typeface="Helvetica Neue Medium"/>
                <a:sym typeface="Helvetica Neue Medium"/>
              </a:defRPr>
            </a:pPr>
            <a:r>
              <a:t>BioPod</a:t>
            </a:r>
            <a:r>
              <a:rPr baseline="31999"/>
              <a:t>®</a:t>
            </a:r>
            <a:r>
              <a:t> is a Registered Trademark of Meramark Ventures LLC</a:t>
            </a:r>
          </a:p>
        </p:txBody>
      </p:sp>
      <p:sp>
        <p:nvSpPr>
          <p:cNvPr id="313" name="• Biometric feedback systems for collecting, transmitting, sharing and displaying biometric data…"/>
          <p:cNvSpPr txBox="1"/>
          <p:nvPr/>
        </p:nvSpPr>
        <p:spPr>
          <a:xfrm>
            <a:off x="4443463" y="8763520"/>
            <a:ext cx="10353574" cy="908000"/>
          </a:xfrm>
          <a:prstGeom prst="rect">
            <a:avLst/>
          </a:prstGeom>
          <a:ln w="3175">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p>
            <a:pPr algn="l">
              <a:defRPr sz="1800">
                <a:solidFill>
                  <a:srgbClr val="FFFFFF"/>
                </a:solidFill>
                <a:latin typeface="Helvetica Neue"/>
                <a:ea typeface="Helvetica Neue"/>
                <a:cs typeface="Helvetica Neue"/>
                <a:sym typeface="Helvetica Neue"/>
              </a:defRPr>
            </a:pPr>
            <a:r>
              <a:t>•	Biometric feedback systems for collecting, transmitting, sharing and displaying biometric data</a:t>
            </a:r>
          </a:p>
          <a:p>
            <a:pPr algn="l">
              <a:defRPr sz="1800">
                <a:solidFill>
                  <a:srgbClr val="FFFFFF"/>
                </a:solidFill>
                <a:latin typeface="Helvetica Neue"/>
                <a:ea typeface="Helvetica Neue"/>
                <a:cs typeface="Helvetica Neue"/>
                <a:sym typeface="Helvetica Neue"/>
              </a:defRPr>
            </a:pPr>
            <a:r>
              <a:t>•	Sensors for medical use to be worn by or implanted in humans</a:t>
            </a:r>
          </a:p>
          <a:p>
            <a:pPr algn="l">
              <a:defRPr sz="1800">
                <a:solidFill>
                  <a:srgbClr val="FFFFFF"/>
                </a:solidFill>
                <a:latin typeface="Helvetica Neue"/>
                <a:ea typeface="Helvetica Neue"/>
                <a:cs typeface="Helvetica Neue"/>
                <a:sym typeface="Helvetica Neue"/>
              </a:defRPr>
            </a:pPr>
            <a:r>
              <a:t>•	Goods having applications in the fields of health, exercise, education and entertainment</a:t>
            </a:r>
          </a:p>
        </p:txBody>
      </p:sp>
      <p:sp>
        <p:nvSpPr>
          <p:cNvPr id="314" name="Line"/>
          <p:cNvSpPr/>
          <p:nvPr/>
        </p:nvSpPr>
        <p:spPr>
          <a:xfrm>
            <a:off x="210679" y="7996284"/>
            <a:ext cx="18819141" cy="1"/>
          </a:xfrm>
          <a:prstGeom prst="line">
            <a:avLst/>
          </a:prstGeom>
          <a:ln w="25400">
            <a:solidFill>
              <a:srgbClr val="A3CDEA"/>
            </a:solidFill>
            <a:miter lim="400000"/>
          </a:ln>
        </p:spPr>
        <p:txBody>
          <a:bodyPr lIns="38100" tIns="38100" rIns="38100" bIns="38100" anchor="ctr"/>
          <a:lstStyle/>
          <a:p>
            <a:pPr>
              <a:defRPr sz="3200"/>
            </a:pPr>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792067" y="9190769"/>
            <a:ext cx="2837774" cy="775659"/>
          </a:xfrm>
          <a:prstGeom prst="rect">
            <a:avLst/>
          </a:prstGeom>
          <a:ln w="3175">
            <a:miter lim="400000"/>
          </a:ln>
        </p:spPr>
      </p:pic>
      <p:sp>
        <p:nvSpPr>
          <p:cNvPr id="155" name="BioPod™ Overview…"/>
          <p:cNvSpPr txBox="1"/>
          <p:nvPr/>
        </p:nvSpPr>
        <p:spPr>
          <a:xfrm>
            <a:off x="4074747" y="1254882"/>
            <a:ext cx="11271523" cy="8794700"/>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p>
            <a:pPr defTabSz="457200">
              <a:defRPr sz="7000">
                <a:solidFill>
                  <a:srgbClr val="444444"/>
                </a:solidFill>
                <a:latin typeface="Helvetica Neue Thin"/>
                <a:ea typeface="Helvetica Neue Thin"/>
                <a:cs typeface="Helvetica Neue Thin"/>
                <a:sym typeface="Helvetica Neue Thin"/>
              </a:defRPr>
            </a:pPr>
            <a:r>
              <a:t>BioPod™ Overview</a:t>
            </a:r>
          </a:p>
          <a:p>
            <a:pPr defTabSz="457200">
              <a:defRPr sz="1500">
                <a:solidFill>
                  <a:srgbClr val="666666"/>
                </a:solidFill>
                <a:latin typeface="Helvetica Neue"/>
                <a:ea typeface="Helvetica Neue"/>
                <a:cs typeface="Helvetica Neue"/>
                <a:sym typeface="Helvetica Neue"/>
              </a:defRPr>
            </a:pPr>
            <a:endParaRPr/>
          </a:p>
          <a:p>
            <a:pPr defTabSz="457200">
              <a:defRPr sz="2300">
                <a:solidFill>
                  <a:srgbClr val="666666"/>
                </a:solidFill>
                <a:latin typeface="Helvetica Neue Thin"/>
                <a:ea typeface="Helvetica Neue Thin"/>
                <a:cs typeface="Helvetica Neue Thin"/>
                <a:sym typeface="Helvetica Neue Thin"/>
              </a:defRPr>
            </a:pPr>
            <a:endParaRPr/>
          </a:p>
          <a:p>
            <a:pPr algn="l" defTabSz="457200">
              <a:defRPr sz="2200">
                <a:solidFill>
                  <a:srgbClr val="666666"/>
                </a:solidFill>
                <a:latin typeface="Helvetica Neue"/>
                <a:ea typeface="Helvetica Neue"/>
                <a:cs typeface="Helvetica Neue"/>
                <a:sym typeface="Helvetica Neue"/>
              </a:defRPr>
            </a:pPr>
            <a:r>
              <a:t>BioPod™ Technology is "an exercise and communications system which includes an interactive device wherein the interactive device is configured to gather biometric data; heart rate, oxygen saturation, temperature, end tidal carbon dioxide, etc., relating to a user of the system and transmit this data to a remote device, and the remote device is configured to analyze the data and transmit a response to the interactive device, which in turn communicates the response to the user and additionally communicates with an external device for retrieval of instructions, programs, and data, inter alia.  An exercise and communication system facilitates communication between a plurality of users, each having and interactive device and a remote device. The remote device may include a watch, a cell phone, a personal digital assistant, etc."</a:t>
            </a:r>
            <a:br/>
            <a:endParaRPr/>
          </a:p>
          <a:p>
            <a:pPr algn="l" defTabSz="457200">
              <a:defRPr sz="2200">
                <a:solidFill>
                  <a:srgbClr val="666666"/>
                </a:solidFill>
                <a:latin typeface="Helvetica Neue"/>
                <a:ea typeface="Helvetica Neue"/>
                <a:cs typeface="Helvetica Neue"/>
                <a:sym typeface="Helvetica Neue"/>
              </a:defRPr>
            </a:pPr>
            <a:r>
              <a:t>The BioPod™ Technology "external device may include an information provider, a service-based center, a counselor, an advisor, a coach, a medical professional, an emergency response center, an information database, a personal computing system, a central computing system, a distributed computing system, a server, a communication exchange system, a global navigation satellite system, an entertainment system, a video game console, streaming media player, etc., cloud based entertainment and content stored in data centers, or any intermediary connecting to or between one or more such points."</a:t>
            </a:r>
          </a:p>
          <a:p>
            <a:pPr algn="l" defTabSz="457200">
              <a:defRPr sz="1800">
                <a:solidFill>
                  <a:srgbClr val="666666"/>
                </a:solidFill>
                <a:latin typeface="Helvetica Neue"/>
                <a:ea typeface="Helvetica Neue"/>
                <a:cs typeface="Helvetica Neue"/>
                <a:sym typeface="Helvetica Neue"/>
              </a:defRPr>
            </a:pPr>
            <a:br/>
            <a:endParaRPr/>
          </a:p>
        </p:txBody>
      </p:sp>
      <p:pic>
        <p:nvPicPr>
          <p:cNvPr id="156"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92067" y="3692033"/>
            <a:ext cx="2632939" cy="5063344"/>
          </a:xfrm>
          <a:prstGeom prst="rect">
            <a:avLst/>
          </a:prstGeom>
          <a:ln w="3175">
            <a:miter lim="400000"/>
          </a:ln>
        </p:spPr>
      </p:pic>
      <p:pic>
        <p:nvPicPr>
          <p:cNvPr id="157"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3060" y="4104563"/>
            <a:ext cx="3435891" cy="3277959"/>
          </a:xfrm>
          <a:prstGeom prst="rect">
            <a:avLst/>
          </a:prstGeom>
          <a:ln w="3175">
            <a:miter lim="400000"/>
          </a:ln>
          <a:effectLst>
            <a:outerShdw blurRad="190500" dist="101600" dir="5400000" rotWithShape="0">
              <a:srgbClr val="000000">
                <a:alpha val="15325"/>
              </a:srgbClr>
            </a:outerShdw>
          </a:effectLst>
        </p:spPr>
      </p:pic>
      <p:pic>
        <p:nvPicPr>
          <p:cNvPr id="158" name="Image" descr="Image"/>
          <p:cNvPicPr>
            <a:picLocks noChangeAspect="1"/>
          </p:cNvPicPr>
          <p:nvPr/>
        </p:nvPicPr>
        <p:blipFill>
          <a:blip r:embed="rId5">
            <a:extLst/>
          </a:blip>
          <a:stretch>
            <a:fillRect/>
          </a:stretch>
        </p:blipFill>
        <p:spPr>
          <a:xfrm>
            <a:off x="3377050" y="242718"/>
            <a:ext cx="12486400" cy="212908"/>
          </a:xfrm>
          <a:prstGeom prst="rect">
            <a:avLst/>
          </a:prstGeom>
          <a:ln w="3175">
            <a:miter lim="400000"/>
          </a:ln>
        </p:spPr>
      </p:pic>
      <p:sp>
        <p:nvSpPr>
          <p:cNvPr id="159" name="© 2018 Meramark Ventures, LLC.    All Rights Reserved."/>
          <p:cNvSpPr txBox="1"/>
          <p:nvPr/>
        </p:nvSpPr>
        <p:spPr>
          <a:xfrm>
            <a:off x="8546356" y="9931718"/>
            <a:ext cx="4000094" cy="262281"/>
          </a:xfrm>
          <a:prstGeom prst="rect">
            <a:avLst/>
          </a:prstGeom>
          <a:ln w="3175">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a:defRPr sz="1200">
                <a:solidFill>
                  <a:srgbClr val="000000"/>
                </a:solidFill>
                <a:latin typeface="Helvetica Neue Medium"/>
                <a:ea typeface="Helvetica Neue Medium"/>
                <a:cs typeface="Helvetica Neue Medium"/>
                <a:sym typeface="Helvetica Neue Medium"/>
              </a:defRPr>
            </a:lvl1pPr>
          </a:lstStyle>
          <a:p>
            <a:r>
              <a:t>© 2018 Meramark Ventures, LLC.    All Rights Reserved.</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Rectangle"/>
          <p:cNvSpPr/>
          <p:nvPr/>
        </p:nvSpPr>
        <p:spPr>
          <a:xfrm>
            <a:off x="-191695" y="-9145"/>
            <a:ext cx="21259332" cy="2647001"/>
          </a:xfrm>
          <a:prstGeom prst="rect">
            <a:avLst/>
          </a:prstGeom>
          <a:solidFill>
            <a:srgbClr val="0E94D9"/>
          </a:solidFill>
          <a:ln w="3175">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defRPr>
            </a:pPr>
            <a:endParaRPr/>
          </a:p>
        </p:txBody>
      </p:sp>
      <p:sp>
        <p:nvSpPr>
          <p:cNvPr id="162" name="BioPod™ Technology Overview"/>
          <p:cNvSpPr txBox="1"/>
          <p:nvPr/>
        </p:nvSpPr>
        <p:spPr>
          <a:xfrm>
            <a:off x="5135774" y="823572"/>
            <a:ext cx="10604393" cy="981566"/>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nSpc>
                <a:spcPct val="90000"/>
              </a:lnSpc>
              <a:spcBef>
                <a:spcPts val="1700"/>
              </a:spcBef>
              <a:defRPr sz="5900" baseline="1694">
                <a:solidFill>
                  <a:srgbClr val="FFFFFF"/>
                </a:solidFill>
                <a:latin typeface="Helvetica Neue Light"/>
                <a:ea typeface="Helvetica Neue Light"/>
                <a:cs typeface="Helvetica Neue Light"/>
                <a:sym typeface="Helvetica Neue Light"/>
              </a:defRPr>
            </a:lvl1pPr>
          </a:lstStyle>
          <a:p>
            <a:r>
              <a:t>BioPod™ Technology Overview</a:t>
            </a:r>
          </a:p>
        </p:txBody>
      </p:sp>
      <p:sp>
        <p:nvSpPr>
          <p:cNvPr id="163" name="Medical &amp; Emergency Applications including Remote Monitoring of Patients' Vital Signs. Medical professionals are able to communicate directly in realtime with their patients."/>
          <p:cNvSpPr txBox="1"/>
          <p:nvPr/>
        </p:nvSpPr>
        <p:spPr>
          <a:xfrm>
            <a:off x="22529099" y="1244562"/>
            <a:ext cx="19002884" cy="753896"/>
          </a:xfrm>
          <a:prstGeom prst="rect">
            <a:avLst/>
          </a:prstGeom>
          <a:ln w="3175">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defTabSz="457200">
              <a:defRPr sz="2200">
                <a:solidFill>
                  <a:srgbClr val="666666"/>
                </a:solidFill>
                <a:latin typeface="Helvetica Neue Thin"/>
                <a:ea typeface="Helvetica Neue Thin"/>
                <a:cs typeface="Helvetica Neue Thin"/>
                <a:sym typeface="Helvetica Neue Thin"/>
              </a:defRPr>
            </a:lvl1pPr>
          </a:lstStyle>
          <a:p>
            <a:r>
              <a:t>Medical &amp; Emergency Applications including Remote Monitoring of Patients' Vital Signs. Medical professionals are able to communicate directly in realtime with their patients.</a:t>
            </a:r>
          </a:p>
        </p:txBody>
      </p:sp>
      <p:sp>
        <p:nvSpPr>
          <p:cNvPr id="164" name="BioPod™ Technology is &quot;an exercise and communications system which includes an interactive device wherein the interactive device is configured to gather biometric data; heart rate, oxygen saturation, temperature, end tidal carbon dioxide, etc., relating to a user of the system and transmit this data to a remote device, and the remote device is configured to analyze the data and transmit a response to the interactive device, which in turn communicates the response to the user and additionally communicates with an external device for retrieval of instructions, programs, and data, inter alia.  An exercise and communication system facilitates communication between a plurality of users, each having and interactive device and a remote device. The remote device may include a watch, a cell phone, a personal digital assistant, etc.”…"/>
          <p:cNvSpPr txBox="1"/>
          <p:nvPr/>
        </p:nvSpPr>
        <p:spPr>
          <a:xfrm>
            <a:off x="2649634" y="3367644"/>
            <a:ext cx="15793538" cy="4831234"/>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p>
            <a:pPr algn="l" defTabSz="457200">
              <a:defRPr sz="2100">
                <a:solidFill>
                  <a:srgbClr val="666666"/>
                </a:solidFill>
                <a:latin typeface="Helvetica Neue"/>
                <a:ea typeface="Helvetica Neue"/>
                <a:cs typeface="Helvetica Neue"/>
                <a:sym typeface="Helvetica Neue"/>
              </a:defRPr>
            </a:pPr>
            <a:r>
              <a:t>BioPod™ Technology is "an exercise and communications system which includes an interactive device wherein the interactive device is configured to gather biometric data; heart rate, oxygen saturation, temperature, end tidal carbon dioxide, etc., relating to a user of the system and transmit this data to a remote device, and the remote device is configured to analyze the data and transmit a response to the interactive device, which in turn communicates the response to the user and additionally communicates with an external device for retrieval of instructions, programs, and data, inter alia.  An exercise and communication system facilitates communication between a plurality of users, each having and interactive device and a remote device. The remote device may include a watch, a cell phone, a personal digital assistant, etc.”</a:t>
            </a:r>
          </a:p>
          <a:p>
            <a:pPr algn="l" defTabSz="457200">
              <a:defRPr sz="2100">
                <a:solidFill>
                  <a:srgbClr val="666666"/>
                </a:solidFill>
                <a:latin typeface="Helvetica Neue"/>
                <a:ea typeface="Helvetica Neue"/>
                <a:cs typeface="Helvetica Neue"/>
                <a:sym typeface="Helvetica Neue"/>
              </a:defRPr>
            </a:pPr>
            <a:endParaRPr/>
          </a:p>
          <a:p>
            <a:pPr algn="l" defTabSz="457200">
              <a:defRPr sz="2100">
                <a:solidFill>
                  <a:srgbClr val="666666"/>
                </a:solidFill>
                <a:latin typeface="Helvetica Neue"/>
                <a:ea typeface="Helvetica Neue"/>
                <a:cs typeface="Helvetica Neue"/>
                <a:sym typeface="Helvetica Neue"/>
              </a:defRPr>
            </a:pPr>
            <a:r>
              <a:t>The BioPod™ Technology "external device may include an information provider, a service-based center, a counselor, an advisor, a coach, a medical professional, an emergency response center, an information database, a personal computing system, a central computing system, a distributed computing system, a server, a communication exchange system, a global navigation satellite system, an entertainment system, a video game console, streaming media player, etc., cloud based entertainment and content stored in data centers, or any intermediary connecting to or between one or more such points."</a:t>
            </a:r>
          </a:p>
          <a:p>
            <a:pPr algn="l" defTabSz="457200">
              <a:defRPr sz="2100">
                <a:solidFill>
                  <a:srgbClr val="666666"/>
                </a:solidFill>
                <a:latin typeface="Helvetica Neue"/>
                <a:ea typeface="Helvetica Neue"/>
                <a:cs typeface="Helvetica Neue"/>
                <a:sym typeface="Helvetica Neue"/>
              </a:defRPr>
            </a:pPr>
            <a:br/>
            <a:endParaRPr/>
          </a:p>
        </p:txBody>
      </p:sp>
      <p:sp>
        <p:nvSpPr>
          <p:cNvPr id="165" name="BioPod™ Personal Biometric Feedback and Direct Communication System"/>
          <p:cNvSpPr txBox="1"/>
          <p:nvPr/>
        </p:nvSpPr>
        <p:spPr>
          <a:xfrm>
            <a:off x="2340335" y="98523"/>
            <a:ext cx="16412136" cy="286944"/>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defRPr sz="1400" spc="490">
                <a:solidFill>
                  <a:srgbClr val="FFFFFF"/>
                </a:solidFill>
                <a:latin typeface="Helvetica Neue Medium"/>
                <a:ea typeface="Helvetica Neue Medium"/>
                <a:cs typeface="Helvetica Neue Medium"/>
                <a:sym typeface="Helvetica Neue Medium"/>
              </a:defRPr>
            </a:lvl1pPr>
          </a:lstStyle>
          <a:p>
            <a:r>
              <a:t>BioPod™ Personal Biometric Feedback and Direct Communication System </a:t>
            </a:r>
          </a:p>
        </p:txBody>
      </p:sp>
      <p:pic>
        <p:nvPicPr>
          <p:cNvPr id="166"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6520" y="6258217"/>
            <a:ext cx="1799287" cy="3460166"/>
          </a:xfrm>
          <a:prstGeom prst="rect">
            <a:avLst/>
          </a:prstGeom>
          <a:ln w="3175">
            <a:miter lim="400000"/>
          </a:ln>
        </p:spPr>
      </p:pic>
      <p:sp>
        <p:nvSpPr>
          <p:cNvPr id="167" name="© 2018 Meramark Ventures, LLC.    All Rights Reserved."/>
          <p:cNvSpPr txBox="1"/>
          <p:nvPr/>
        </p:nvSpPr>
        <p:spPr>
          <a:xfrm>
            <a:off x="8546356" y="9931718"/>
            <a:ext cx="4000094" cy="262281"/>
          </a:xfrm>
          <a:prstGeom prst="rect">
            <a:avLst/>
          </a:prstGeom>
          <a:ln w="3175">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a:defRPr sz="1200">
                <a:solidFill>
                  <a:srgbClr val="000000"/>
                </a:solidFill>
                <a:latin typeface="Helvetica Neue Medium"/>
                <a:ea typeface="Helvetica Neue Medium"/>
                <a:cs typeface="Helvetica Neue Medium"/>
                <a:sym typeface="Helvetica Neue Medium"/>
              </a:defRPr>
            </a:lvl1pPr>
          </a:lstStyle>
          <a:p>
            <a:r>
              <a:t>© 2018 Meramark Ventures, LLC.    All Rights Reserved.</a:t>
            </a:r>
          </a:p>
        </p:txBody>
      </p:sp>
      <p:sp>
        <p:nvSpPr>
          <p:cNvPr id="168" name="*BioPod™ Technology is a U.S. patented wearable sensor system mounted in the user's ear which provides feedback for exercise and healthcare users through a direct communication system and GPS functions which allows coaches, trainers, doctors, nurses, emergency medical professionals, etc., to communicate directly with their patients or athletes. The BioPod™ ear sensors, along with other associated sensors (worn or implanted) and communication system, make it possible to remotely monitor biometric vital signs including Heart Rate, Temperature, Oxygen Saturation, and End Tidal CO2. Feedback can be accessed continuously or intermittently with 24/7/365 direct communications available between the user(s) and a wide range of affiliates&quot;"/>
          <p:cNvSpPr txBox="1"/>
          <p:nvPr/>
        </p:nvSpPr>
        <p:spPr>
          <a:xfrm>
            <a:off x="2708343" y="8214653"/>
            <a:ext cx="15459256" cy="884023"/>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defRPr sz="1400">
                <a:latin typeface="Helvetica Neue"/>
                <a:ea typeface="Helvetica Neue"/>
                <a:cs typeface="Helvetica Neue"/>
                <a:sym typeface="Helvetica Neue"/>
              </a:defRPr>
            </a:lvl1pPr>
          </a:lstStyle>
          <a:p>
            <a:r>
              <a:t>*BioPod™ Technology is a U.S. patented wearable sensor system mounted in the user's ear which provides feedback for exercise and healthcare users through a direct communication system and GPS functions which allows coaches, trainers, doctors, nurses, emergency medical professionals, etc., to communicate directly with their patients or athletes. The BioPod™ ear sensors, along with other associated sensors (worn or implanted) and communication system, make it possible to remotely monitor biometric vital signs including Heart Rate, Temperature, Oxygen Saturation, and End Tidal CO2. Feedback can be accessed continuously or intermittently with 24/7/365 direct communications available between the user(s) and a wide range of affiliates"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Rectangle"/>
          <p:cNvSpPr/>
          <p:nvPr/>
        </p:nvSpPr>
        <p:spPr>
          <a:xfrm>
            <a:off x="-141963" y="-64279"/>
            <a:ext cx="19659099" cy="2757268"/>
          </a:xfrm>
          <a:prstGeom prst="rect">
            <a:avLst/>
          </a:prstGeom>
          <a:gradFill>
            <a:gsLst>
              <a:gs pos="0">
                <a:srgbClr val="DB1E2A"/>
              </a:gs>
              <a:gs pos="51841">
                <a:srgbClr val="ED5327"/>
              </a:gs>
              <a:gs pos="98985">
                <a:srgbClr val="FF8823"/>
              </a:gs>
            </a:gsLst>
            <a:path>
              <a:fillToRect l="50000" t="-520" r="50000" b="100520"/>
            </a:path>
          </a:gradFill>
          <a:ln w="3175">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defRPr>
            </a:pPr>
            <a:endParaRPr/>
          </a:p>
        </p:txBody>
      </p:sp>
      <p:sp>
        <p:nvSpPr>
          <p:cNvPr id="171" name="Rectangle"/>
          <p:cNvSpPr/>
          <p:nvPr/>
        </p:nvSpPr>
        <p:spPr>
          <a:xfrm>
            <a:off x="13633450" y="9375328"/>
            <a:ext cx="4633417" cy="492572"/>
          </a:xfrm>
          <a:prstGeom prst="rect">
            <a:avLst/>
          </a:prstGeom>
          <a:solidFill>
            <a:srgbClr val="FFFFFF"/>
          </a:solidFill>
          <a:ln w="3175">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defRPr>
            </a:pPr>
            <a:endParaRPr/>
          </a:p>
        </p:txBody>
      </p:sp>
      <p:pic>
        <p:nvPicPr>
          <p:cNvPr id="172" name="Image" descr="Image"/>
          <p:cNvPicPr>
            <a:picLocks noChangeAspect="1"/>
          </p:cNvPicPr>
          <p:nvPr/>
        </p:nvPicPr>
        <p:blipFill>
          <a:blip r:embed="rId2">
            <a:extLst/>
          </a:blip>
          <a:stretch>
            <a:fillRect/>
          </a:stretch>
        </p:blipFill>
        <p:spPr>
          <a:xfrm>
            <a:off x="14052912" y="2852031"/>
            <a:ext cx="5093785" cy="9795739"/>
          </a:xfrm>
          <a:prstGeom prst="rect">
            <a:avLst/>
          </a:prstGeom>
          <a:ln w="3175">
            <a:miter lim="400000"/>
          </a:ln>
        </p:spPr>
      </p:pic>
      <p:sp>
        <p:nvSpPr>
          <p:cNvPr id="173" name="• Remote Patient and Athlete Monitoring • Secure Direct Communications with Healthcare Professionals, Caregivers, Family, Coaches, Trainers and more. • Data collected from ear sensors and other associated sensors includes: Heart Rate, Temperature, Oxygen Saturation, and End Tidal Co2. • Data can be accessed continuously or intermittently with 24/7/365 direct communications available between users and a wide range of affiliates. • Audio Alerts and Haptic Feedback-enabled for real-time notifications for crucial communications such as prescription reminders, remote physical therapy and training data alerts and much more!"/>
          <p:cNvSpPr txBox="1"/>
          <p:nvPr/>
        </p:nvSpPr>
        <p:spPr>
          <a:xfrm>
            <a:off x="4625962" y="4334821"/>
            <a:ext cx="10123248" cy="2608733"/>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defTabSz="457200">
              <a:defRPr sz="2100">
                <a:solidFill>
                  <a:srgbClr val="666666"/>
                </a:solidFill>
                <a:latin typeface="Helvetica Neue"/>
                <a:ea typeface="Helvetica Neue"/>
                <a:cs typeface="Helvetica Neue"/>
                <a:sym typeface="Helvetica Neue"/>
              </a:defRPr>
            </a:lvl1pPr>
          </a:lstStyle>
          <a:p>
            <a:r>
              <a:t>• Remote Patient and Athlete Monitoring • Secure Direct Communications with Healthcare Professionals, Caregivers, Family, Coaches, Trainers and more. • Data collected from ear sensors and other associated sensors includes: Heart Rate, Temperature, Oxygen Saturation, and End Tidal Co2. • Data can be accessed continuously or intermittently with 24/7/365 direct communications available between users and a wide range of affiliates. • Audio Alerts and Haptic Feedback-enabled for real-time notifications for crucial communications such as prescription reminders, remote physical therapy and training data alerts and much more!</a:t>
            </a:r>
          </a:p>
        </p:txBody>
      </p:sp>
      <p:pic>
        <p:nvPicPr>
          <p:cNvPr id="174" name="Image" descr="Image"/>
          <p:cNvPicPr>
            <a:picLocks noChangeAspect="1"/>
          </p:cNvPicPr>
          <p:nvPr/>
        </p:nvPicPr>
        <p:blipFill>
          <a:blip r:embed="rId3">
            <a:extLst/>
          </a:blip>
          <a:stretch>
            <a:fillRect/>
          </a:stretch>
        </p:blipFill>
        <p:spPr>
          <a:xfrm>
            <a:off x="7717863" y="7317539"/>
            <a:ext cx="3804774" cy="864722"/>
          </a:xfrm>
          <a:prstGeom prst="rect">
            <a:avLst/>
          </a:prstGeom>
          <a:ln w="3175">
            <a:miter lim="400000"/>
          </a:ln>
        </p:spPr>
      </p:pic>
      <p:sp>
        <p:nvSpPr>
          <p:cNvPr id="175" name="Unique Patented Features"/>
          <p:cNvSpPr txBox="1"/>
          <p:nvPr/>
        </p:nvSpPr>
        <p:spPr>
          <a:xfrm>
            <a:off x="5814669" y="879617"/>
            <a:ext cx="7745834" cy="869476"/>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nSpc>
                <a:spcPct val="90000"/>
              </a:lnSpc>
              <a:spcBef>
                <a:spcPts val="1700"/>
              </a:spcBef>
              <a:defRPr sz="5300">
                <a:solidFill>
                  <a:srgbClr val="FFFFFF"/>
                </a:solidFill>
                <a:latin typeface="Helvetica Neue Light"/>
                <a:ea typeface="Helvetica Neue Light"/>
                <a:cs typeface="Helvetica Neue Light"/>
                <a:sym typeface="Helvetica Neue Light"/>
              </a:defRPr>
            </a:lvl1pPr>
          </a:lstStyle>
          <a:p>
            <a:r>
              <a:t>Unique Patented Features</a:t>
            </a:r>
          </a:p>
        </p:txBody>
      </p:sp>
      <p:pic>
        <p:nvPicPr>
          <p:cNvPr id="176"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4815" y="4208918"/>
            <a:ext cx="3435891" cy="3277960"/>
          </a:xfrm>
          <a:prstGeom prst="rect">
            <a:avLst/>
          </a:prstGeom>
          <a:ln w="3175">
            <a:miter lim="400000"/>
          </a:ln>
          <a:effectLst>
            <a:outerShdw blurRad="190500" dist="101600" dir="5400000" rotWithShape="0">
              <a:srgbClr val="000000">
                <a:alpha val="15325"/>
              </a:srgbClr>
            </a:outerShdw>
          </a:effectLst>
        </p:spPr>
      </p:pic>
      <p:sp>
        <p:nvSpPr>
          <p:cNvPr id="177" name="BioPod™ Technology"/>
          <p:cNvSpPr txBox="1"/>
          <p:nvPr/>
        </p:nvSpPr>
        <p:spPr>
          <a:xfrm>
            <a:off x="4805689" y="437136"/>
            <a:ext cx="9763794" cy="609499"/>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nSpc>
                <a:spcPct val="90000"/>
              </a:lnSpc>
              <a:spcBef>
                <a:spcPts val="1700"/>
              </a:spcBef>
              <a:defRPr sz="3600">
                <a:solidFill>
                  <a:srgbClr val="FFFFFF"/>
                </a:solidFill>
                <a:latin typeface="Helvetica Neue"/>
                <a:ea typeface="Helvetica Neue"/>
                <a:cs typeface="Helvetica Neue"/>
                <a:sym typeface="Helvetica Neue"/>
              </a:defRPr>
            </a:lvl1pPr>
          </a:lstStyle>
          <a:p>
            <a:r>
              <a:t>BioPod™ Technology</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p:cNvSpPr/>
          <p:nvPr/>
        </p:nvSpPr>
        <p:spPr>
          <a:xfrm>
            <a:off x="-191695" y="-88992"/>
            <a:ext cx="6375307" cy="10464984"/>
          </a:xfrm>
          <a:prstGeom prst="rect">
            <a:avLst/>
          </a:prstGeom>
          <a:solidFill>
            <a:srgbClr val="0B8CD0"/>
          </a:solidFill>
          <a:ln w="3175">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defRPr>
            </a:pPr>
            <a:endParaRPr/>
          </a:p>
        </p:txBody>
      </p:sp>
      <p:sp>
        <p:nvSpPr>
          <p:cNvPr id="180" name="Rectangle"/>
          <p:cNvSpPr/>
          <p:nvPr/>
        </p:nvSpPr>
        <p:spPr>
          <a:xfrm>
            <a:off x="6180651" y="-64279"/>
            <a:ext cx="13336485" cy="2757268"/>
          </a:xfrm>
          <a:prstGeom prst="rect">
            <a:avLst/>
          </a:prstGeom>
          <a:gradFill>
            <a:gsLst>
              <a:gs pos="0">
                <a:srgbClr val="DB1E2A"/>
              </a:gs>
              <a:gs pos="51841">
                <a:srgbClr val="ED5327"/>
              </a:gs>
              <a:gs pos="98985">
                <a:srgbClr val="FF8823"/>
              </a:gs>
            </a:gsLst>
            <a:path>
              <a:fillToRect l="50000" t="-520" r="50000" b="100520"/>
            </a:path>
          </a:gradFill>
          <a:ln w="3175">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defRPr>
            </a:pPr>
            <a:endParaRPr/>
          </a:p>
        </p:txBody>
      </p:sp>
      <p:sp>
        <p:nvSpPr>
          <p:cNvPr id="181" name="What BioPod™ Technology means to Healthcare / Homecare"/>
          <p:cNvSpPr txBox="1"/>
          <p:nvPr/>
        </p:nvSpPr>
        <p:spPr>
          <a:xfrm>
            <a:off x="6356039" y="690887"/>
            <a:ext cx="12841916" cy="1603281"/>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nSpc>
                <a:spcPct val="90000"/>
              </a:lnSpc>
              <a:spcBef>
                <a:spcPts val="1700"/>
              </a:spcBef>
              <a:defRPr sz="5200" baseline="1923">
                <a:solidFill>
                  <a:srgbClr val="FFFFFF"/>
                </a:solidFill>
                <a:latin typeface="Helvetica Neue Light"/>
                <a:ea typeface="Helvetica Neue Light"/>
                <a:cs typeface="Helvetica Neue Light"/>
                <a:sym typeface="Helvetica Neue Light"/>
              </a:defRPr>
            </a:lvl1pPr>
          </a:lstStyle>
          <a:p>
            <a:r>
              <a:t>What BioPod™ Technology means to Healthcare / Homecare</a:t>
            </a:r>
          </a:p>
        </p:txBody>
      </p:sp>
      <p:sp>
        <p:nvSpPr>
          <p:cNvPr id="182" name="Medical &amp; Emergency Applications including Remote Monitoring of Patients' Vital Signs. Medical professionals are able to communicate directly in realtime with their patients."/>
          <p:cNvSpPr txBox="1"/>
          <p:nvPr/>
        </p:nvSpPr>
        <p:spPr>
          <a:xfrm>
            <a:off x="22529099" y="1244562"/>
            <a:ext cx="19002884" cy="753896"/>
          </a:xfrm>
          <a:prstGeom prst="rect">
            <a:avLst/>
          </a:prstGeom>
          <a:ln w="3175">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defTabSz="457200">
              <a:defRPr sz="2200">
                <a:solidFill>
                  <a:srgbClr val="666666"/>
                </a:solidFill>
                <a:latin typeface="Helvetica Neue Thin"/>
                <a:ea typeface="Helvetica Neue Thin"/>
                <a:cs typeface="Helvetica Neue Thin"/>
                <a:sym typeface="Helvetica Neue Thin"/>
              </a:defRPr>
            </a:lvl1pPr>
          </a:lstStyle>
          <a:p>
            <a:r>
              <a:t>Medical &amp; Emergency Applications including Remote Monitoring of Patients' Vital Signs. Medical professionals are able to communicate directly in realtime with their patients.</a:t>
            </a:r>
          </a:p>
        </p:txBody>
      </p:sp>
      <p:sp>
        <p:nvSpPr>
          <p:cNvPr id="183" name="© 2018 Meramark Ventures, LLC.    All Rights Reserved."/>
          <p:cNvSpPr txBox="1"/>
          <p:nvPr/>
        </p:nvSpPr>
        <p:spPr>
          <a:xfrm>
            <a:off x="995912" y="9931718"/>
            <a:ext cx="4000094" cy="262281"/>
          </a:xfrm>
          <a:prstGeom prst="rect">
            <a:avLst/>
          </a:prstGeom>
          <a:ln w="3175">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a:defRPr sz="1200">
                <a:solidFill>
                  <a:srgbClr val="FFFFFF"/>
                </a:solidFill>
                <a:latin typeface="Helvetica Neue Medium"/>
                <a:ea typeface="Helvetica Neue Medium"/>
                <a:cs typeface="Helvetica Neue Medium"/>
                <a:sym typeface="Helvetica Neue Medium"/>
              </a:defRPr>
            </a:lvl1pPr>
          </a:lstStyle>
          <a:p>
            <a:r>
              <a:t>© 2018 Meramark Ventures, LLC.    All Rights Reserved.</a:t>
            </a:r>
          </a:p>
        </p:txBody>
      </p:sp>
      <p:sp>
        <p:nvSpPr>
          <p:cNvPr id="184" name="BioPod™ Technology"/>
          <p:cNvSpPr txBox="1"/>
          <p:nvPr/>
        </p:nvSpPr>
        <p:spPr>
          <a:xfrm>
            <a:off x="-2094648" y="325176"/>
            <a:ext cx="9763793" cy="621739"/>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nSpc>
                <a:spcPct val="90000"/>
              </a:lnSpc>
              <a:spcBef>
                <a:spcPts val="1700"/>
              </a:spcBef>
              <a:defRPr sz="3600">
                <a:solidFill>
                  <a:srgbClr val="FFFFFF"/>
                </a:solidFill>
                <a:latin typeface="Helvetica Neue Light"/>
                <a:ea typeface="Helvetica Neue Light"/>
                <a:cs typeface="Helvetica Neue Light"/>
                <a:sym typeface="Helvetica Neue Light"/>
              </a:defRPr>
            </a:lvl1pPr>
          </a:lstStyle>
          <a:p>
            <a:r>
              <a:t>BioPod™ Technology</a:t>
            </a:r>
          </a:p>
        </p:txBody>
      </p:sp>
      <p:sp>
        <p:nvSpPr>
          <p:cNvPr id="185" name="BioPod™ Personal Biometric Feedback and Direct Communication System"/>
          <p:cNvSpPr txBox="1"/>
          <p:nvPr/>
        </p:nvSpPr>
        <p:spPr>
          <a:xfrm>
            <a:off x="4642826" y="72434"/>
            <a:ext cx="16412135" cy="286944"/>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defRPr sz="1400" spc="490">
                <a:solidFill>
                  <a:srgbClr val="FFFFFF"/>
                </a:solidFill>
                <a:latin typeface="Helvetica Neue Medium"/>
                <a:ea typeface="Helvetica Neue Medium"/>
                <a:cs typeface="Helvetica Neue Medium"/>
                <a:sym typeface="Helvetica Neue Medium"/>
              </a:defRPr>
            </a:lvl1pPr>
          </a:lstStyle>
          <a:p>
            <a:r>
              <a:t>BioPod™ Personal Biometric Feedback and Direct Communication System </a:t>
            </a:r>
          </a:p>
        </p:txBody>
      </p:sp>
      <p:pic>
        <p:nvPicPr>
          <p:cNvPr id="186"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3178" y="6538957"/>
            <a:ext cx="5888872" cy="3312491"/>
          </a:xfrm>
          <a:prstGeom prst="rect">
            <a:avLst/>
          </a:prstGeom>
          <a:ln w="3175">
            <a:miter lim="400000"/>
          </a:ln>
        </p:spPr>
      </p:pic>
      <p:sp>
        <p:nvSpPr>
          <p:cNvPr id="187" name="BioPod™ may add value to a proprietary &quot;specially designed system&quot; which offers 24/7 monitoring of a patient's vital signs, on an intermittent or continuous basis, while offering direct communications to the patient  and various authorized contacts within the network, including physicians, nurses, emergency contact applications, and potentially offering direct contact with family members, etc.   The ability to integrate BioPod™ Technology into best practices for clinical trials provides an extra advantage to pharmaceutical companies and research entities that count on daily data to refine and perfect their products and discoveries.…"/>
          <p:cNvSpPr txBox="1"/>
          <p:nvPr/>
        </p:nvSpPr>
        <p:spPr>
          <a:xfrm>
            <a:off x="7276729" y="4060204"/>
            <a:ext cx="11353038" cy="5861712"/>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p>
            <a:pPr algn="l" defTabSz="457200">
              <a:defRPr sz="1600">
                <a:solidFill>
                  <a:srgbClr val="666666"/>
                </a:solidFill>
                <a:latin typeface="Helvetica Neue"/>
                <a:ea typeface="Helvetica Neue"/>
                <a:cs typeface="Helvetica Neue"/>
                <a:sym typeface="Helvetica Neue"/>
              </a:defRPr>
            </a:pPr>
            <a:r>
              <a:t>BioPod™ may add value to a proprietary "specially designed system" which offers 24/7 monitoring of a patient's vital signs, on an intermittent or continuous basis, while offering direct communications to the patient  and various authorized contacts within the network, including physicians, nurses, emergency contact applications, and potentially offering direct contact with family members, etc.</a:t>
            </a:r>
            <a:br/>
            <a:br/>
            <a:r>
              <a:t> The ability to integrate BioPod™ Technology into best practices for clinical trials provides an extra advantage to pharmaceutical companies and research entities that count on daily data to refine and perfect their products and discoveries.</a:t>
            </a:r>
            <a:br/>
            <a:endParaRPr/>
          </a:p>
          <a:p>
            <a:pPr algn="l" defTabSz="457200">
              <a:defRPr sz="1600">
                <a:solidFill>
                  <a:srgbClr val="444444"/>
                </a:solidFill>
                <a:latin typeface="Helvetica Neue Light"/>
                <a:ea typeface="Helvetica Neue Light"/>
                <a:cs typeface="Helvetica Neue Light"/>
                <a:sym typeface="Helvetica Neue Light"/>
              </a:defRPr>
            </a:pPr>
            <a:r>
              <a:rPr sz="2000">
                <a:latin typeface="Helvetica Neue"/>
                <a:ea typeface="Helvetica Neue"/>
                <a:cs typeface="Helvetica Neue"/>
                <a:sym typeface="Helvetica Neue"/>
              </a:rPr>
              <a:t>IoMT Market Poised To Reach $72 billion by 2021</a:t>
            </a:r>
            <a:br/>
            <a:endParaRPr/>
          </a:p>
          <a:p>
            <a:pPr algn="l" defTabSz="457200">
              <a:defRPr sz="1600">
                <a:solidFill>
                  <a:srgbClr val="666666"/>
                </a:solidFill>
                <a:latin typeface="Helvetica Neue"/>
                <a:ea typeface="Helvetica Neue"/>
                <a:cs typeface="Helvetica Neue"/>
                <a:sym typeface="Helvetica Neue"/>
              </a:defRPr>
            </a:pPr>
            <a:r>
              <a:t>What this technology can mean to the health and wellbeing of families is truly life changing. One of the chief concerns that faces each family today is being informed of the health of family members who, for any number of reasons, can't easily be checked and monitored. Families with elderly members, family members with disabilities, family members with any number of conditions that can cause concern and excessive worry, may all benefit from the ability to know how loved ones are at any moment in time. BioPod™ technology provides the possibility of creating a network with you and healthcare professionals to deliver the best care available.</a:t>
            </a:r>
          </a:p>
          <a:p>
            <a:pPr algn="l" defTabSz="457200">
              <a:defRPr sz="1600">
                <a:solidFill>
                  <a:srgbClr val="666666"/>
                </a:solidFill>
                <a:latin typeface="Helvetica Neue"/>
                <a:ea typeface="Helvetica Neue"/>
                <a:cs typeface="Helvetica Neue"/>
                <a:sym typeface="Helvetica Neue"/>
              </a:defRPr>
            </a:pPr>
            <a:r>
              <a:t>Healthcare Providers and Insurers also benefit directly from the possibilities that the BioPod™ technology presents. Healthcare Insurers may be given a platform that allows them to more accurately and efficiently provide coverage for their customers, all at a lower cost for the insurers with the added benefit of being able to reduce premiums for their customers. Healthcare Providers may be provided with real-time feedback that allows them to provide better care for their patients and also make their practices run more efficiently and help them reduce their own operating costs and insurance premiums.</a:t>
            </a:r>
          </a:p>
          <a:p>
            <a:pPr algn="l" defTabSz="457200">
              <a:defRPr sz="1600">
                <a:solidFill>
                  <a:srgbClr val="666666"/>
                </a:solidFill>
                <a:latin typeface="Helvetica Neue"/>
                <a:ea typeface="Helvetica Neue"/>
                <a:cs typeface="Helvetica Neue"/>
                <a:sym typeface="Helvetica Neue"/>
              </a:defRPr>
            </a:pPr>
            <a:r>
              <a:t>Home patients can be "coached" by their physical therapy, respiratory therapy, and pharmacy professionals while being "coached up" by remote professionals intending to help the patients recuperate, get better, while avoiding return visits to the ER or hospital.</a:t>
            </a:r>
          </a:p>
        </p:txBody>
      </p:sp>
      <p:sp>
        <p:nvSpPr>
          <p:cNvPr id="188" name="Medical &amp; Emergency Applications including Remote Monitoring of Patients' Vital Signs. Medical professionals are able to communicate directly in real-time with their patients."/>
          <p:cNvSpPr txBox="1"/>
          <p:nvPr/>
        </p:nvSpPr>
        <p:spPr>
          <a:xfrm>
            <a:off x="6924225" y="3005857"/>
            <a:ext cx="11705543" cy="754178"/>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defTabSz="457200">
              <a:defRPr sz="2200">
                <a:solidFill>
                  <a:srgbClr val="666666"/>
                </a:solidFill>
                <a:latin typeface="Helvetica Neue"/>
                <a:ea typeface="Helvetica Neue"/>
                <a:cs typeface="Helvetica Neue"/>
                <a:sym typeface="Helvetica Neue"/>
              </a:defRPr>
            </a:lvl1pPr>
          </a:lstStyle>
          <a:p>
            <a:r>
              <a:t>Medical &amp; Emergency Applications including Remote Monitoring of Patients' Vital Signs. Medical professionals are able to communicate directly in real-time with their patients.</a:t>
            </a:r>
          </a:p>
        </p:txBody>
      </p:sp>
      <p:sp>
        <p:nvSpPr>
          <p:cNvPr id="189" name="Key Benefits for Healthcare/Homecare"/>
          <p:cNvSpPr txBox="1"/>
          <p:nvPr/>
        </p:nvSpPr>
        <p:spPr>
          <a:xfrm>
            <a:off x="-3880994" y="855758"/>
            <a:ext cx="13336484" cy="411278"/>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nSpc>
                <a:spcPct val="90000"/>
              </a:lnSpc>
              <a:spcBef>
                <a:spcPts val="1700"/>
              </a:spcBef>
              <a:defRPr sz="2200">
                <a:solidFill>
                  <a:srgbClr val="FFFFFF"/>
                </a:solidFill>
                <a:latin typeface="Helvetica Neue"/>
                <a:ea typeface="Helvetica Neue"/>
                <a:cs typeface="Helvetica Neue"/>
                <a:sym typeface="Helvetica Neue"/>
              </a:defRPr>
            </a:lvl1pPr>
          </a:lstStyle>
          <a:p>
            <a:r>
              <a:t>Key Benefits for Healthcare/Homecare</a:t>
            </a:r>
          </a:p>
        </p:txBody>
      </p:sp>
      <p:sp>
        <p:nvSpPr>
          <p:cNvPr id="190" name="Your CareUniverse Network can securely monitor your vital data and progress in realtime."/>
          <p:cNvSpPr txBox="1"/>
          <p:nvPr/>
        </p:nvSpPr>
        <p:spPr>
          <a:xfrm>
            <a:off x="549076" y="1719858"/>
            <a:ext cx="5717479" cy="625110"/>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lnSpc>
                <a:spcPct val="90000"/>
              </a:lnSpc>
              <a:spcBef>
                <a:spcPts val="1700"/>
              </a:spcBef>
              <a:defRPr sz="1900">
                <a:solidFill>
                  <a:srgbClr val="FFFFFF"/>
                </a:solidFill>
                <a:latin typeface="Helvetica Neue"/>
                <a:ea typeface="Helvetica Neue"/>
                <a:cs typeface="Helvetica Neue"/>
                <a:sym typeface="Helvetica Neue"/>
              </a:defRPr>
            </a:lvl1pPr>
          </a:lstStyle>
          <a:p>
            <a:r>
              <a:t>Your CareUniverse Network can securely monitor your vital data and progress in realtime.</a:t>
            </a:r>
          </a:p>
        </p:txBody>
      </p:sp>
      <p:sp>
        <p:nvSpPr>
          <p:cNvPr id="191" name="Rectangle"/>
          <p:cNvSpPr/>
          <p:nvPr/>
        </p:nvSpPr>
        <p:spPr>
          <a:xfrm>
            <a:off x="-74959" y="4771844"/>
            <a:ext cx="6243436" cy="1636042"/>
          </a:xfrm>
          <a:prstGeom prst="rect">
            <a:avLst/>
          </a:prstGeom>
          <a:solidFill>
            <a:schemeClr val="accent1">
              <a:hueOff val="369195"/>
              <a:satOff val="13972"/>
              <a:lumOff val="-24493"/>
            </a:schemeClr>
          </a:solidFill>
          <a:ln w="3175">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defRPr>
            </a:pPr>
            <a:endParaRPr/>
          </a:p>
        </p:txBody>
      </p:sp>
      <p:sp>
        <p:nvSpPr>
          <p:cNvPr id="192" name="BioPod keeps you connected 24/7/365 with:"/>
          <p:cNvSpPr txBox="1"/>
          <p:nvPr/>
        </p:nvSpPr>
        <p:spPr>
          <a:xfrm>
            <a:off x="-863210" y="4899533"/>
            <a:ext cx="7540538" cy="386334"/>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nSpc>
                <a:spcPct val="90000"/>
              </a:lnSpc>
              <a:spcBef>
                <a:spcPts val="1700"/>
              </a:spcBef>
              <a:defRPr sz="2000" i="1">
                <a:solidFill>
                  <a:srgbClr val="B4DBFF"/>
                </a:solidFill>
                <a:latin typeface="Helvetica Neue Medium"/>
                <a:ea typeface="Helvetica Neue Medium"/>
                <a:cs typeface="Helvetica Neue Medium"/>
                <a:sym typeface="Helvetica Neue Medium"/>
              </a:defRPr>
            </a:lvl1pPr>
          </a:lstStyle>
          <a:p>
            <a:r>
              <a:t>BioPod keeps you connected 24/7/365 with:</a:t>
            </a:r>
          </a:p>
        </p:txBody>
      </p:sp>
      <p:sp>
        <p:nvSpPr>
          <p:cNvPr id="193" name="Family, Primary Care Physician, Emergency Services, LifeFlight and EVAC, Specialized Medicine, Emergency Response Teams, Independent Labs, Home Healthcare Professionals and all Coordinated Healthcare Professionals."/>
          <p:cNvSpPr txBox="1"/>
          <p:nvPr/>
        </p:nvSpPr>
        <p:spPr>
          <a:xfrm>
            <a:off x="234834" y="5312337"/>
            <a:ext cx="5705560" cy="964885"/>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lnSpc>
                <a:spcPct val="90000"/>
              </a:lnSpc>
              <a:spcBef>
                <a:spcPts val="1700"/>
              </a:spcBef>
              <a:defRPr sz="1600" i="1">
                <a:solidFill>
                  <a:srgbClr val="FFFFFF"/>
                </a:solidFill>
                <a:latin typeface="Helvetica Neue Medium"/>
                <a:ea typeface="Helvetica Neue Medium"/>
                <a:cs typeface="Helvetica Neue Medium"/>
                <a:sym typeface="Helvetica Neue Medium"/>
              </a:defRPr>
            </a:lvl1pPr>
          </a:lstStyle>
          <a:p>
            <a:r>
              <a:t>Family, Primary Care Physician, Emergency Services, LifeFlight and EVAC, Specialized Medicine, Emergency Response Teams, Independent Labs, Home Healthcare Professionals and all Coordinated Healthcare Professionals.</a:t>
            </a:r>
          </a:p>
        </p:txBody>
      </p:sp>
      <p:sp>
        <p:nvSpPr>
          <p:cNvPr id="194" name="Faster response in critical situations"/>
          <p:cNvSpPr txBox="1"/>
          <p:nvPr/>
        </p:nvSpPr>
        <p:spPr>
          <a:xfrm>
            <a:off x="549076" y="2382091"/>
            <a:ext cx="5610476" cy="361544"/>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lnSpc>
                <a:spcPct val="90000"/>
              </a:lnSpc>
              <a:spcBef>
                <a:spcPts val="1700"/>
              </a:spcBef>
              <a:defRPr sz="1900">
                <a:solidFill>
                  <a:srgbClr val="FFFFFF"/>
                </a:solidFill>
                <a:latin typeface="Helvetica Neue"/>
                <a:ea typeface="Helvetica Neue"/>
                <a:cs typeface="Helvetica Neue"/>
                <a:sym typeface="Helvetica Neue"/>
              </a:defRPr>
            </a:lvl1pPr>
          </a:lstStyle>
          <a:p>
            <a:r>
              <a:t>Faster response in critical situations</a:t>
            </a:r>
          </a:p>
        </p:txBody>
      </p:sp>
      <p:sp>
        <p:nvSpPr>
          <p:cNvPr id="195" name="Quicker Key Vital Data"/>
          <p:cNvSpPr txBox="1"/>
          <p:nvPr/>
        </p:nvSpPr>
        <p:spPr>
          <a:xfrm>
            <a:off x="549076" y="2912541"/>
            <a:ext cx="5610476" cy="361545"/>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lnSpc>
                <a:spcPct val="90000"/>
              </a:lnSpc>
              <a:spcBef>
                <a:spcPts val="1700"/>
              </a:spcBef>
              <a:defRPr sz="1900">
                <a:solidFill>
                  <a:srgbClr val="FFFFFF"/>
                </a:solidFill>
                <a:latin typeface="Helvetica Neue"/>
                <a:ea typeface="Helvetica Neue"/>
                <a:cs typeface="Helvetica Neue"/>
                <a:sym typeface="Helvetica Neue"/>
              </a:defRPr>
            </a:lvl1pPr>
          </a:lstStyle>
          <a:p>
            <a:r>
              <a:t>Quicker Key Vital Data</a:t>
            </a:r>
          </a:p>
        </p:txBody>
      </p:sp>
      <p:sp>
        <p:nvSpPr>
          <p:cNvPr id="196" name="Secure Communications between all coordinated healthcare professionals and services"/>
          <p:cNvSpPr txBox="1"/>
          <p:nvPr/>
        </p:nvSpPr>
        <p:spPr>
          <a:xfrm>
            <a:off x="549076" y="3323114"/>
            <a:ext cx="5888871" cy="601300"/>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lnSpc>
                <a:spcPct val="90000"/>
              </a:lnSpc>
              <a:spcBef>
                <a:spcPts val="1700"/>
              </a:spcBef>
              <a:defRPr sz="1800">
                <a:solidFill>
                  <a:srgbClr val="FFFFFF"/>
                </a:solidFill>
                <a:latin typeface="Helvetica Neue"/>
                <a:ea typeface="Helvetica Neue"/>
                <a:cs typeface="Helvetica Neue"/>
                <a:sym typeface="Helvetica Neue"/>
              </a:defRPr>
            </a:lvl1pPr>
          </a:lstStyle>
          <a:p>
            <a:r>
              <a:t>Secure Communications between all coordinated healthcare professionals and services</a:t>
            </a:r>
          </a:p>
        </p:txBody>
      </p:sp>
      <p:sp>
        <p:nvSpPr>
          <p:cNvPr id="197" name="Prescription monitoring and reminders"/>
          <p:cNvSpPr txBox="1"/>
          <p:nvPr/>
        </p:nvSpPr>
        <p:spPr>
          <a:xfrm>
            <a:off x="549076" y="3973442"/>
            <a:ext cx="5610476" cy="361544"/>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lnSpc>
                <a:spcPct val="90000"/>
              </a:lnSpc>
              <a:spcBef>
                <a:spcPts val="1700"/>
              </a:spcBef>
              <a:defRPr sz="1900">
                <a:solidFill>
                  <a:srgbClr val="FFFFFF"/>
                </a:solidFill>
                <a:latin typeface="Helvetica Neue"/>
                <a:ea typeface="Helvetica Neue"/>
                <a:cs typeface="Helvetica Neue"/>
                <a:sym typeface="Helvetica Neue"/>
              </a:defRPr>
            </a:lvl1pPr>
          </a:lstStyle>
          <a:p>
            <a:r>
              <a:t>Prescription monitoring and reminders</a:t>
            </a:r>
          </a:p>
        </p:txBody>
      </p:sp>
      <p:sp>
        <p:nvSpPr>
          <p:cNvPr id="198" name="Circle"/>
          <p:cNvSpPr/>
          <p:nvPr/>
        </p:nvSpPr>
        <p:spPr>
          <a:xfrm>
            <a:off x="329996" y="1818983"/>
            <a:ext cx="127184" cy="127184"/>
          </a:xfrm>
          <a:prstGeom prst="ellipse">
            <a:avLst/>
          </a:prstGeom>
          <a:solidFill>
            <a:srgbClr val="B8DB26"/>
          </a:solidFill>
          <a:ln w="3175">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defRPr>
            </a:pPr>
            <a:endParaRPr/>
          </a:p>
        </p:txBody>
      </p:sp>
      <p:sp>
        <p:nvSpPr>
          <p:cNvPr id="199" name="Circle"/>
          <p:cNvSpPr/>
          <p:nvPr/>
        </p:nvSpPr>
        <p:spPr>
          <a:xfrm>
            <a:off x="329996" y="2517483"/>
            <a:ext cx="127184" cy="127184"/>
          </a:xfrm>
          <a:prstGeom prst="ellipse">
            <a:avLst/>
          </a:prstGeom>
          <a:solidFill>
            <a:srgbClr val="B8DB26"/>
          </a:solidFill>
          <a:ln w="3175">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defRPr>
            </a:pPr>
            <a:endParaRPr/>
          </a:p>
        </p:txBody>
      </p:sp>
      <p:sp>
        <p:nvSpPr>
          <p:cNvPr id="200" name="Circle"/>
          <p:cNvSpPr/>
          <p:nvPr/>
        </p:nvSpPr>
        <p:spPr>
          <a:xfrm>
            <a:off x="317296" y="3038183"/>
            <a:ext cx="127184" cy="127184"/>
          </a:xfrm>
          <a:prstGeom prst="ellipse">
            <a:avLst/>
          </a:prstGeom>
          <a:solidFill>
            <a:srgbClr val="B8DB26"/>
          </a:solidFill>
          <a:ln w="3175">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defRPr>
            </a:pPr>
            <a:endParaRPr/>
          </a:p>
        </p:txBody>
      </p:sp>
      <p:sp>
        <p:nvSpPr>
          <p:cNvPr id="201" name="Circle"/>
          <p:cNvSpPr/>
          <p:nvPr/>
        </p:nvSpPr>
        <p:spPr>
          <a:xfrm>
            <a:off x="304596" y="3419183"/>
            <a:ext cx="127184" cy="127184"/>
          </a:xfrm>
          <a:prstGeom prst="ellipse">
            <a:avLst/>
          </a:prstGeom>
          <a:solidFill>
            <a:srgbClr val="B8DB26"/>
          </a:solidFill>
          <a:ln w="3175">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defRPr>
            </a:pPr>
            <a:endParaRPr/>
          </a:p>
        </p:txBody>
      </p:sp>
      <p:sp>
        <p:nvSpPr>
          <p:cNvPr id="202" name="Circle"/>
          <p:cNvSpPr/>
          <p:nvPr/>
        </p:nvSpPr>
        <p:spPr>
          <a:xfrm>
            <a:off x="304596" y="4066883"/>
            <a:ext cx="127184" cy="127184"/>
          </a:xfrm>
          <a:prstGeom prst="ellipse">
            <a:avLst/>
          </a:prstGeom>
          <a:solidFill>
            <a:srgbClr val="B8DB26"/>
          </a:solidFill>
          <a:ln w="3175">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defRPr>
            </a:pPr>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Rectangle"/>
          <p:cNvSpPr/>
          <p:nvPr/>
        </p:nvSpPr>
        <p:spPr>
          <a:xfrm>
            <a:off x="-191695" y="-9145"/>
            <a:ext cx="6375307" cy="10464983"/>
          </a:xfrm>
          <a:prstGeom prst="rect">
            <a:avLst/>
          </a:prstGeom>
          <a:solidFill>
            <a:srgbClr val="0E94D9"/>
          </a:solidFill>
          <a:ln w="3175">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defRPr>
            </a:pPr>
            <a:endParaRPr/>
          </a:p>
        </p:txBody>
      </p:sp>
      <p:sp>
        <p:nvSpPr>
          <p:cNvPr id="205" name="Rectangle"/>
          <p:cNvSpPr/>
          <p:nvPr/>
        </p:nvSpPr>
        <p:spPr>
          <a:xfrm>
            <a:off x="6180651" y="-89679"/>
            <a:ext cx="13336485" cy="2757268"/>
          </a:xfrm>
          <a:prstGeom prst="rect">
            <a:avLst/>
          </a:prstGeom>
          <a:gradFill>
            <a:gsLst>
              <a:gs pos="0">
                <a:srgbClr val="DB1E2A"/>
              </a:gs>
              <a:gs pos="51841">
                <a:srgbClr val="ED5327"/>
              </a:gs>
              <a:gs pos="98985">
                <a:srgbClr val="FF8823"/>
              </a:gs>
            </a:gsLst>
            <a:path>
              <a:fillToRect l="50000" t="-520" r="50000" b="100520"/>
            </a:path>
          </a:gradFill>
          <a:ln w="3175">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defRPr>
            </a:pPr>
            <a:endParaRPr/>
          </a:p>
        </p:txBody>
      </p:sp>
      <p:sp>
        <p:nvSpPr>
          <p:cNvPr id="206" name="What BioPod™ Technology means to Fitness &amp; Sports"/>
          <p:cNvSpPr txBox="1"/>
          <p:nvPr/>
        </p:nvSpPr>
        <p:spPr>
          <a:xfrm>
            <a:off x="8521728" y="512715"/>
            <a:ext cx="8654330" cy="1603280"/>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nSpc>
                <a:spcPct val="90000"/>
              </a:lnSpc>
              <a:spcBef>
                <a:spcPts val="1700"/>
              </a:spcBef>
              <a:defRPr sz="5200" baseline="1923">
                <a:solidFill>
                  <a:srgbClr val="FFFFFF"/>
                </a:solidFill>
                <a:latin typeface="Helvetica Neue Light"/>
                <a:ea typeface="Helvetica Neue Light"/>
                <a:cs typeface="Helvetica Neue Light"/>
                <a:sym typeface="Helvetica Neue Light"/>
              </a:defRPr>
            </a:lvl1pPr>
          </a:lstStyle>
          <a:p>
            <a:r>
              <a:t>What BioPod™ Technology means to Fitness &amp; Sports</a:t>
            </a:r>
          </a:p>
        </p:txBody>
      </p:sp>
      <p:sp>
        <p:nvSpPr>
          <p:cNvPr id="207" name="Medical &amp; Emergency Applications including Remote Monitoring of Patients' Vital Signs. Medical professionals are able to communicate directly in realtime with their patients."/>
          <p:cNvSpPr txBox="1"/>
          <p:nvPr/>
        </p:nvSpPr>
        <p:spPr>
          <a:xfrm>
            <a:off x="22529099" y="1244562"/>
            <a:ext cx="19002884" cy="753896"/>
          </a:xfrm>
          <a:prstGeom prst="rect">
            <a:avLst/>
          </a:prstGeom>
          <a:ln w="3175">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defTabSz="457200">
              <a:defRPr sz="2200">
                <a:solidFill>
                  <a:srgbClr val="666666"/>
                </a:solidFill>
                <a:latin typeface="Helvetica Neue Thin"/>
                <a:ea typeface="Helvetica Neue Thin"/>
                <a:cs typeface="Helvetica Neue Thin"/>
                <a:sym typeface="Helvetica Neue Thin"/>
              </a:defRPr>
            </a:lvl1pPr>
          </a:lstStyle>
          <a:p>
            <a:r>
              <a:t>Medical &amp; Emergency Applications including Remote Monitoring of Patients' Vital Signs. Medical professionals are able to communicate directly in realtime with their patients.</a:t>
            </a:r>
          </a:p>
        </p:txBody>
      </p:sp>
      <p:sp>
        <p:nvSpPr>
          <p:cNvPr id="208" name="© 2018 Meramark Ventures, LLC.    All Rights Reserved."/>
          <p:cNvSpPr txBox="1"/>
          <p:nvPr/>
        </p:nvSpPr>
        <p:spPr>
          <a:xfrm>
            <a:off x="995912" y="9931718"/>
            <a:ext cx="4000094" cy="262281"/>
          </a:xfrm>
          <a:prstGeom prst="rect">
            <a:avLst/>
          </a:prstGeom>
          <a:ln w="3175">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a:defRPr sz="1200">
                <a:solidFill>
                  <a:srgbClr val="FFFFFF"/>
                </a:solidFill>
                <a:latin typeface="Helvetica Neue Medium"/>
                <a:ea typeface="Helvetica Neue Medium"/>
                <a:cs typeface="Helvetica Neue Medium"/>
                <a:sym typeface="Helvetica Neue Medium"/>
              </a:defRPr>
            </a:lvl1pPr>
          </a:lstStyle>
          <a:p>
            <a:r>
              <a:t>© 2018 Meramark Ventures, LLC.    All Rights Reserved.</a:t>
            </a:r>
          </a:p>
        </p:txBody>
      </p:sp>
      <p:sp>
        <p:nvSpPr>
          <p:cNvPr id="209" name="BioPod™ Personal Biometric Feedback and Direct Communication System"/>
          <p:cNvSpPr txBox="1"/>
          <p:nvPr/>
        </p:nvSpPr>
        <p:spPr>
          <a:xfrm>
            <a:off x="4642826" y="72434"/>
            <a:ext cx="16412135" cy="286944"/>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defRPr sz="1400" spc="490">
                <a:solidFill>
                  <a:srgbClr val="FFFFFF"/>
                </a:solidFill>
                <a:latin typeface="Helvetica Neue Medium"/>
                <a:ea typeface="Helvetica Neue Medium"/>
                <a:cs typeface="Helvetica Neue Medium"/>
                <a:sym typeface="Helvetica Neue Medium"/>
              </a:defRPr>
            </a:lvl1pPr>
          </a:lstStyle>
          <a:p>
            <a:r>
              <a:t>BioPod™ Personal Biometric Feedback and Direct Communication System </a:t>
            </a:r>
          </a:p>
        </p:txBody>
      </p:sp>
      <p:sp>
        <p:nvSpPr>
          <p:cNvPr id="210" name="Ultimate Remote Direct Biofeedback and Communications Capabilities for Coaches and Trainers with their Athletes and Clients"/>
          <p:cNvSpPr txBox="1"/>
          <p:nvPr/>
        </p:nvSpPr>
        <p:spPr>
          <a:xfrm>
            <a:off x="5483732" y="2255747"/>
            <a:ext cx="14434938" cy="311606"/>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nSpc>
                <a:spcPct val="90000"/>
              </a:lnSpc>
              <a:spcBef>
                <a:spcPts val="1700"/>
              </a:spcBef>
              <a:defRPr sz="1600" i="1">
                <a:solidFill>
                  <a:srgbClr val="FFFFFF"/>
                </a:solidFill>
                <a:latin typeface="Helvetica Neue Medium"/>
                <a:ea typeface="Helvetica Neue Medium"/>
                <a:cs typeface="Helvetica Neue Medium"/>
                <a:sym typeface="Helvetica Neue Medium"/>
              </a:defRPr>
            </a:lvl1pPr>
          </a:lstStyle>
          <a:p>
            <a:r>
              <a:t>Ultimate Remote Direct Biofeedback and Communications Capabilities for Coaches and Trainers with their Athletes and Clients</a:t>
            </a:r>
          </a:p>
        </p:txBody>
      </p:sp>
      <p:sp>
        <p:nvSpPr>
          <p:cNvPr id="211" name="BioPod™ Technology"/>
          <p:cNvSpPr txBox="1"/>
          <p:nvPr/>
        </p:nvSpPr>
        <p:spPr>
          <a:xfrm>
            <a:off x="-2094648" y="325176"/>
            <a:ext cx="9763793" cy="621739"/>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nSpc>
                <a:spcPct val="90000"/>
              </a:lnSpc>
              <a:spcBef>
                <a:spcPts val="1700"/>
              </a:spcBef>
              <a:defRPr sz="3600">
                <a:solidFill>
                  <a:srgbClr val="FFFFFF"/>
                </a:solidFill>
                <a:latin typeface="Helvetica Neue Light"/>
                <a:ea typeface="Helvetica Neue Light"/>
                <a:cs typeface="Helvetica Neue Light"/>
                <a:sym typeface="Helvetica Neue Light"/>
              </a:defRPr>
            </a:lvl1pPr>
          </a:lstStyle>
          <a:p>
            <a:r>
              <a:t>BioPod™ Technology</a:t>
            </a:r>
          </a:p>
        </p:txBody>
      </p:sp>
      <p:sp>
        <p:nvSpPr>
          <p:cNvPr id="212" name="Key Benefits for Fitness &amp; Sports"/>
          <p:cNvSpPr txBox="1"/>
          <p:nvPr/>
        </p:nvSpPr>
        <p:spPr>
          <a:xfrm>
            <a:off x="-3880994" y="855758"/>
            <a:ext cx="13336484" cy="411278"/>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nSpc>
                <a:spcPct val="90000"/>
              </a:lnSpc>
              <a:spcBef>
                <a:spcPts val="1700"/>
              </a:spcBef>
              <a:defRPr sz="2200">
                <a:solidFill>
                  <a:srgbClr val="FFFFFF"/>
                </a:solidFill>
                <a:latin typeface="Helvetica Neue"/>
                <a:ea typeface="Helvetica Neue"/>
                <a:cs typeface="Helvetica Neue"/>
                <a:sym typeface="Helvetica Neue"/>
              </a:defRPr>
            </a:lvl1pPr>
          </a:lstStyle>
          <a:p>
            <a:r>
              <a:t>Key Benefits for Fitness &amp; Sports</a:t>
            </a:r>
          </a:p>
        </p:txBody>
      </p:sp>
      <p:sp>
        <p:nvSpPr>
          <p:cNvPr id="213" name="Monitor Vitals and Training Performance remotely"/>
          <p:cNvSpPr txBox="1"/>
          <p:nvPr/>
        </p:nvSpPr>
        <p:spPr>
          <a:xfrm>
            <a:off x="607108" y="1635052"/>
            <a:ext cx="5717480" cy="361544"/>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lnSpc>
                <a:spcPct val="90000"/>
              </a:lnSpc>
              <a:spcBef>
                <a:spcPts val="1700"/>
              </a:spcBef>
              <a:defRPr sz="1900">
                <a:solidFill>
                  <a:srgbClr val="FFFFFF"/>
                </a:solidFill>
                <a:latin typeface="Helvetica Neue"/>
                <a:ea typeface="Helvetica Neue"/>
                <a:cs typeface="Helvetica Neue"/>
                <a:sym typeface="Helvetica Neue"/>
              </a:defRPr>
            </a:lvl1pPr>
          </a:lstStyle>
          <a:p>
            <a:r>
              <a:t>Monitor Vitals and Training Performance remotely</a:t>
            </a:r>
          </a:p>
        </p:txBody>
      </p:sp>
      <p:sp>
        <p:nvSpPr>
          <p:cNvPr id="214" name="Audio and Haptic alerts for Peak performance"/>
          <p:cNvSpPr txBox="1"/>
          <p:nvPr/>
        </p:nvSpPr>
        <p:spPr>
          <a:xfrm>
            <a:off x="607108" y="2076602"/>
            <a:ext cx="5610477" cy="361545"/>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lnSpc>
                <a:spcPct val="90000"/>
              </a:lnSpc>
              <a:spcBef>
                <a:spcPts val="1700"/>
              </a:spcBef>
              <a:defRPr sz="1900">
                <a:solidFill>
                  <a:srgbClr val="FFFFFF"/>
                </a:solidFill>
                <a:latin typeface="Helvetica Neue"/>
                <a:ea typeface="Helvetica Neue"/>
                <a:cs typeface="Helvetica Neue"/>
                <a:sym typeface="Helvetica Neue"/>
              </a:defRPr>
            </a:lvl1pPr>
          </a:lstStyle>
          <a:p>
            <a:r>
              <a:t>Audio and Haptic alerts for Peak performance</a:t>
            </a:r>
          </a:p>
        </p:txBody>
      </p:sp>
      <p:sp>
        <p:nvSpPr>
          <p:cNvPr id="215" name="24/7/365 Data Delivery available continuously or intermittently"/>
          <p:cNvSpPr txBox="1"/>
          <p:nvPr/>
        </p:nvSpPr>
        <p:spPr>
          <a:xfrm>
            <a:off x="607108" y="2538769"/>
            <a:ext cx="5610477" cy="625111"/>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lnSpc>
                <a:spcPct val="90000"/>
              </a:lnSpc>
              <a:spcBef>
                <a:spcPts val="1700"/>
              </a:spcBef>
              <a:defRPr sz="1900">
                <a:solidFill>
                  <a:srgbClr val="FFFFFF"/>
                </a:solidFill>
                <a:latin typeface="Helvetica Neue"/>
                <a:ea typeface="Helvetica Neue"/>
                <a:cs typeface="Helvetica Neue"/>
                <a:sym typeface="Helvetica Neue"/>
              </a:defRPr>
            </a:lvl1pPr>
          </a:lstStyle>
          <a:p>
            <a:r>
              <a:t>24/7/365 Data Delivery available continuously or intermittently</a:t>
            </a:r>
          </a:p>
        </p:txBody>
      </p:sp>
      <p:sp>
        <p:nvSpPr>
          <p:cNvPr id="216" name="Secure  Remote Communication  available between  coaches, trainers and athletes"/>
          <p:cNvSpPr txBox="1"/>
          <p:nvPr/>
        </p:nvSpPr>
        <p:spPr>
          <a:xfrm>
            <a:off x="559847" y="3209613"/>
            <a:ext cx="4872223" cy="601300"/>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lnSpc>
                <a:spcPct val="90000"/>
              </a:lnSpc>
              <a:spcBef>
                <a:spcPts val="1700"/>
              </a:spcBef>
              <a:defRPr sz="1800">
                <a:solidFill>
                  <a:srgbClr val="FFFFFF"/>
                </a:solidFill>
                <a:latin typeface="Helvetica Neue"/>
                <a:ea typeface="Helvetica Neue"/>
                <a:cs typeface="Helvetica Neue"/>
                <a:sym typeface="Helvetica Neue"/>
              </a:defRPr>
            </a:lvl1pPr>
          </a:lstStyle>
          <a:p>
            <a:r>
              <a:t>Secure  Remote Communication  available between  coaches, trainers and athletes</a:t>
            </a:r>
          </a:p>
        </p:txBody>
      </p:sp>
      <p:sp>
        <p:nvSpPr>
          <p:cNvPr id="217" name="Training and Altitude Simulations"/>
          <p:cNvSpPr txBox="1"/>
          <p:nvPr/>
        </p:nvSpPr>
        <p:spPr>
          <a:xfrm>
            <a:off x="594408" y="3890025"/>
            <a:ext cx="5610477" cy="349200"/>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lnSpc>
                <a:spcPct val="90000"/>
              </a:lnSpc>
              <a:spcBef>
                <a:spcPts val="1700"/>
              </a:spcBef>
              <a:defRPr sz="1800">
                <a:solidFill>
                  <a:srgbClr val="FFFFFF"/>
                </a:solidFill>
                <a:latin typeface="Helvetica Neue"/>
                <a:ea typeface="Helvetica Neue"/>
                <a:cs typeface="Helvetica Neue"/>
                <a:sym typeface="Helvetica Neue"/>
              </a:defRPr>
            </a:lvl1pPr>
          </a:lstStyle>
          <a:p>
            <a:r>
              <a:t>Training and Altitude Simulations</a:t>
            </a:r>
          </a:p>
        </p:txBody>
      </p:sp>
      <p:sp>
        <p:nvSpPr>
          <p:cNvPr id="218" name="Circle"/>
          <p:cNvSpPr/>
          <p:nvPr/>
        </p:nvSpPr>
        <p:spPr>
          <a:xfrm>
            <a:off x="388029" y="1742095"/>
            <a:ext cx="127183" cy="127184"/>
          </a:xfrm>
          <a:prstGeom prst="ellipse">
            <a:avLst/>
          </a:prstGeom>
          <a:solidFill>
            <a:srgbClr val="B8DB26"/>
          </a:solidFill>
          <a:ln w="3175">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defRPr>
            </a:pPr>
            <a:endParaRPr/>
          </a:p>
        </p:txBody>
      </p:sp>
      <p:sp>
        <p:nvSpPr>
          <p:cNvPr id="219" name="Circle"/>
          <p:cNvSpPr/>
          <p:nvPr/>
        </p:nvSpPr>
        <p:spPr>
          <a:xfrm>
            <a:off x="388029" y="2199295"/>
            <a:ext cx="127183" cy="127184"/>
          </a:xfrm>
          <a:prstGeom prst="ellipse">
            <a:avLst/>
          </a:prstGeom>
          <a:solidFill>
            <a:srgbClr val="B8DB26"/>
          </a:solidFill>
          <a:ln w="3175">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defRPr>
            </a:pPr>
            <a:endParaRPr/>
          </a:p>
        </p:txBody>
      </p:sp>
      <p:sp>
        <p:nvSpPr>
          <p:cNvPr id="220" name="Circle"/>
          <p:cNvSpPr/>
          <p:nvPr/>
        </p:nvSpPr>
        <p:spPr>
          <a:xfrm>
            <a:off x="375329" y="2669195"/>
            <a:ext cx="127183" cy="127184"/>
          </a:xfrm>
          <a:prstGeom prst="ellipse">
            <a:avLst/>
          </a:prstGeom>
          <a:solidFill>
            <a:srgbClr val="B8DB26"/>
          </a:solidFill>
          <a:ln w="3175">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defRPr>
            </a:pPr>
            <a:endParaRPr/>
          </a:p>
        </p:txBody>
      </p:sp>
      <p:sp>
        <p:nvSpPr>
          <p:cNvPr id="221" name="Circle"/>
          <p:cNvSpPr/>
          <p:nvPr/>
        </p:nvSpPr>
        <p:spPr>
          <a:xfrm>
            <a:off x="362629" y="3316895"/>
            <a:ext cx="127183" cy="127184"/>
          </a:xfrm>
          <a:prstGeom prst="ellipse">
            <a:avLst/>
          </a:prstGeom>
          <a:solidFill>
            <a:srgbClr val="B8DB26"/>
          </a:solidFill>
          <a:ln w="3175">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defRPr>
            </a:pPr>
            <a:endParaRPr/>
          </a:p>
        </p:txBody>
      </p:sp>
      <p:sp>
        <p:nvSpPr>
          <p:cNvPr id="222" name="Circle"/>
          <p:cNvSpPr/>
          <p:nvPr/>
        </p:nvSpPr>
        <p:spPr>
          <a:xfrm>
            <a:off x="362629" y="3989995"/>
            <a:ext cx="127183" cy="127184"/>
          </a:xfrm>
          <a:prstGeom prst="ellipse">
            <a:avLst/>
          </a:prstGeom>
          <a:solidFill>
            <a:srgbClr val="B8DB26"/>
          </a:solidFill>
          <a:ln w="3175">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defRPr>
            </a:pPr>
            <a:endParaRPr/>
          </a:p>
        </p:txBody>
      </p:sp>
      <p:pic>
        <p:nvPicPr>
          <p:cNvPr id="223" name="Image" descr="Image"/>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flipH="1">
            <a:off x="845100" y="5846944"/>
            <a:ext cx="1878779" cy="1923163"/>
          </a:xfrm>
          <a:prstGeom prst="rect">
            <a:avLst/>
          </a:prstGeom>
          <a:ln w="3175">
            <a:miter lim="400000"/>
          </a:ln>
        </p:spPr>
      </p:pic>
      <p:sp>
        <p:nvSpPr>
          <p:cNvPr id="224" name="Proprietary to BioPod™Technology, Coaches and trainers would be able to communicate directly with the athlete or to a specific group of individuals to reinforce and to encourage their athletes while the &quot;trainer&quot; monitors their vital signs and training zone performances. GPS support may be provided as would all of the data collection from vital signs to e.g. time, distance, calorie consumption, speed, calculated VO2 Max Value, workload strength, etc, from the individual or team which would also provide for complete communications capabilities including two-way communications to include cell transmissions for phone and for entertainment, with audio message alerts being preset by the athlete or coach for training zone high and low limits whereby customized training regimen options may be selected by the individual or group, and/or downloaded via our training systems to maximize the training experience.  The &quot;coach&quot; can access the program and monitor and change the workout to make it harder or easier.…"/>
          <p:cNvSpPr txBox="1"/>
          <p:nvPr/>
        </p:nvSpPr>
        <p:spPr>
          <a:xfrm>
            <a:off x="6652879" y="4301080"/>
            <a:ext cx="12096645" cy="4819600"/>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p>
            <a:pPr algn="l" defTabSz="457200">
              <a:defRPr sz="1800">
                <a:solidFill>
                  <a:srgbClr val="666666"/>
                </a:solidFill>
                <a:latin typeface="Helvetica Neue"/>
                <a:ea typeface="Helvetica Neue"/>
                <a:cs typeface="Helvetica Neue"/>
                <a:sym typeface="Helvetica Neue"/>
              </a:defRPr>
            </a:pPr>
            <a:r>
              <a:t>Proprietary to BioPod™Technology, Coaches and trainers would be able to communicate directly with the athlete or to a specific group of individuals to reinforce and to encourage their athletes while the "trainer" monitors their vital signs and training zone performances. GPS support may be provided as would all of the data collection from vital signs to e.g. time, distance, calorie consumption, speed, calculated VO2 Max Value, workload strength, etc, from the individual or team which would also provide for complete communications capabilities including two-way communications to include cell transmissions for phone and for entertainment, with audio message alerts being preset by the athlete or coach for training zone high and low limits whereby customized training regimen options may be selected by the individual or group, and/or downloaded via our training systems to maximize the training experience.  The "coach" can access the program and monitor and change the workout to make it harder or easier.</a:t>
            </a:r>
          </a:p>
          <a:p>
            <a:pPr algn="l" defTabSz="457200">
              <a:defRPr sz="1800">
                <a:solidFill>
                  <a:srgbClr val="666666"/>
                </a:solidFill>
                <a:latin typeface="Helvetica Neue"/>
                <a:ea typeface="Helvetica Neue"/>
                <a:cs typeface="Helvetica Neue"/>
                <a:sym typeface="Helvetica Neue"/>
              </a:defRPr>
            </a:pPr>
            <a:r>
              <a:t>What BioPod™ Technology means for professional trainers and their clients. BioPod™ would provide a system for certified athletic trainers to monitor and to communicate directly with clients while training in a H&amp;F Club or while they are in their homes. Patrons of Health Clubs, individuals, primarily women and older people who choose not to go "on display" at the fitness club, who would prefer to work out in the privacy of their homes but would appreciate the value of their professional trainers having the ability to monitor remotely their personalized workouts while offering reinforcements and encouragement thereby helping them to manage and to maximize their training sessions, would create a new business development opportunity for BioPod™ partners</a:t>
            </a:r>
          </a:p>
        </p:txBody>
      </p:sp>
      <p:sp>
        <p:nvSpPr>
          <p:cNvPr id="225" name="Training, Performance and Vitals Monitoring Anywhere, Anytime"/>
          <p:cNvSpPr txBox="1"/>
          <p:nvPr/>
        </p:nvSpPr>
        <p:spPr>
          <a:xfrm>
            <a:off x="7941470" y="3309381"/>
            <a:ext cx="9519464" cy="767945"/>
          </a:xfrm>
          <a:prstGeom prst="rect">
            <a:avLst/>
          </a:prstGeom>
          <a:ln w="3175">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algn="l" defTabSz="457200">
              <a:defRPr sz="2600">
                <a:solidFill>
                  <a:srgbClr val="444444"/>
                </a:solidFill>
                <a:latin typeface="Helvetica Neue"/>
                <a:ea typeface="Helvetica Neue"/>
                <a:cs typeface="Helvetica Neue"/>
                <a:sym typeface="Helvetica Neue"/>
              </a:defRPr>
            </a:lvl1pPr>
          </a:lstStyle>
          <a:p>
            <a:r>
              <a:t>Training, Performance and Vitals Monitoring Anywhere, Anytime</a:t>
            </a:r>
            <a:endParaRPr sz="1900"/>
          </a:p>
        </p:txBody>
      </p:sp>
      <p:sp>
        <p:nvSpPr>
          <p:cNvPr id="226" name="Heart Rate, Temperature, Oxygen Saturation and Expressed CO2 Monitoring"/>
          <p:cNvSpPr txBox="1"/>
          <p:nvPr/>
        </p:nvSpPr>
        <p:spPr>
          <a:xfrm>
            <a:off x="594408" y="4307481"/>
            <a:ext cx="5610477" cy="601300"/>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p>
            <a:pPr algn="l">
              <a:lnSpc>
                <a:spcPct val="90000"/>
              </a:lnSpc>
              <a:spcBef>
                <a:spcPts val="1700"/>
              </a:spcBef>
              <a:defRPr sz="1800">
                <a:solidFill>
                  <a:srgbClr val="FFFFFF"/>
                </a:solidFill>
                <a:latin typeface="Helvetica Neue"/>
                <a:ea typeface="Helvetica Neue"/>
                <a:cs typeface="Helvetica Neue"/>
                <a:sym typeface="Helvetica Neue"/>
              </a:defRPr>
            </a:pPr>
            <a:r>
              <a:t>Heart Rate, Temperature, Oxygen Saturation and Expressed CO</a:t>
            </a:r>
            <a:r>
              <a:rPr baseline="31999"/>
              <a:t>2</a:t>
            </a:r>
            <a:r>
              <a:t> Monitoring</a:t>
            </a:r>
          </a:p>
        </p:txBody>
      </p:sp>
      <p:sp>
        <p:nvSpPr>
          <p:cNvPr id="227" name="Circle"/>
          <p:cNvSpPr/>
          <p:nvPr/>
        </p:nvSpPr>
        <p:spPr>
          <a:xfrm>
            <a:off x="362629" y="4419200"/>
            <a:ext cx="127183" cy="127184"/>
          </a:xfrm>
          <a:prstGeom prst="ellipse">
            <a:avLst/>
          </a:prstGeom>
          <a:solidFill>
            <a:srgbClr val="B8DB26"/>
          </a:solidFill>
          <a:ln w="3175">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defRPr>
            </a:pPr>
            <a:endParaRPr/>
          </a:p>
        </p:txBody>
      </p:sp>
      <p:sp>
        <p:nvSpPr>
          <p:cNvPr id="228" name="Full Integration with BioPod™  ProActive Performance Masks"/>
          <p:cNvSpPr txBox="1"/>
          <p:nvPr/>
        </p:nvSpPr>
        <p:spPr>
          <a:xfrm>
            <a:off x="569008" y="4922696"/>
            <a:ext cx="5381843" cy="601300"/>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lnSpc>
                <a:spcPct val="90000"/>
              </a:lnSpc>
              <a:spcBef>
                <a:spcPts val="1700"/>
              </a:spcBef>
              <a:defRPr sz="1800">
                <a:solidFill>
                  <a:srgbClr val="FFFFFF"/>
                </a:solidFill>
                <a:latin typeface="Helvetica Neue"/>
                <a:ea typeface="Helvetica Neue"/>
                <a:cs typeface="Helvetica Neue"/>
                <a:sym typeface="Helvetica Neue"/>
              </a:defRPr>
            </a:lvl1pPr>
          </a:lstStyle>
          <a:p>
            <a:r>
              <a:t>Full Integration with BioPod™  ProActive Performance Masks</a:t>
            </a:r>
          </a:p>
        </p:txBody>
      </p:sp>
      <p:sp>
        <p:nvSpPr>
          <p:cNvPr id="229" name="Circle"/>
          <p:cNvSpPr/>
          <p:nvPr/>
        </p:nvSpPr>
        <p:spPr>
          <a:xfrm>
            <a:off x="362629" y="5034416"/>
            <a:ext cx="127183" cy="127184"/>
          </a:xfrm>
          <a:prstGeom prst="ellipse">
            <a:avLst/>
          </a:prstGeom>
          <a:solidFill>
            <a:srgbClr val="B8DB26"/>
          </a:solidFill>
          <a:ln w="3175">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defRPr>
            </a:pPr>
            <a:endParaRPr/>
          </a:p>
        </p:txBody>
      </p:sp>
      <p:pic>
        <p:nvPicPr>
          <p:cNvPr id="23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23259" y="5834269"/>
            <a:ext cx="1950953" cy="1948514"/>
          </a:xfrm>
          <a:prstGeom prst="rect">
            <a:avLst/>
          </a:prstGeom>
          <a:ln w="3175">
            <a:miter lim="400000"/>
          </a:ln>
        </p:spPr>
      </p:pic>
      <p:pic>
        <p:nvPicPr>
          <p:cNvPr id="231"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7534" y="8008546"/>
            <a:ext cx="5116850" cy="1603280"/>
          </a:xfrm>
          <a:prstGeom prst="rect">
            <a:avLst/>
          </a:prstGeom>
          <a:ln w="3175">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Rectangle"/>
          <p:cNvSpPr/>
          <p:nvPr/>
        </p:nvSpPr>
        <p:spPr>
          <a:xfrm>
            <a:off x="-197557" y="0"/>
            <a:ext cx="6375307" cy="10464983"/>
          </a:xfrm>
          <a:prstGeom prst="rect">
            <a:avLst/>
          </a:prstGeom>
          <a:solidFill>
            <a:srgbClr val="0E94D9"/>
          </a:solidFill>
          <a:ln w="3175">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defRPr>
            </a:pPr>
            <a:endParaRPr/>
          </a:p>
        </p:txBody>
      </p:sp>
      <p:sp>
        <p:nvSpPr>
          <p:cNvPr id="234" name="Rectangle"/>
          <p:cNvSpPr/>
          <p:nvPr/>
        </p:nvSpPr>
        <p:spPr>
          <a:xfrm>
            <a:off x="6180651" y="-64279"/>
            <a:ext cx="13336485" cy="2757268"/>
          </a:xfrm>
          <a:prstGeom prst="rect">
            <a:avLst/>
          </a:prstGeom>
          <a:gradFill>
            <a:gsLst>
              <a:gs pos="0">
                <a:srgbClr val="DB1E2A"/>
              </a:gs>
              <a:gs pos="51841">
                <a:srgbClr val="ED5327"/>
              </a:gs>
              <a:gs pos="98985">
                <a:srgbClr val="FF8823"/>
              </a:gs>
            </a:gsLst>
            <a:path>
              <a:fillToRect l="50000" t="-520" r="50000" b="100520"/>
            </a:path>
          </a:gradFill>
          <a:ln w="3175">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defRPr>
            </a:pPr>
            <a:endParaRPr/>
          </a:p>
        </p:txBody>
      </p:sp>
      <p:sp>
        <p:nvSpPr>
          <p:cNvPr id="235" name="What BioPod™ Technology means to Big Data"/>
          <p:cNvSpPr txBox="1"/>
          <p:nvPr/>
        </p:nvSpPr>
        <p:spPr>
          <a:xfrm>
            <a:off x="8745839" y="643159"/>
            <a:ext cx="8571351" cy="1603280"/>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nSpc>
                <a:spcPct val="90000"/>
              </a:lnSpc>
              <a:spcBef>
                <a:spcPts val="1700"/>
              </a:spcBef>
              <a:defRPr sz="5200" baseline="1923">
                <a:solidFill>
                  <a:srgbClr val="FFFFFF"/>
                </a:solidFill>
                <a:latin typeface="Helvetica Neue Light"/>
                <a:ea typeface="Helvetica Neue Light"/>
                <a:cs typeface="Helvetica Neue Light"/>
                <a:sym typeface="Helvetica Neue Light"/>
              </a:defRPr>
            </a:lvl1pPr>
          </a:lstStyle>
          <a:p>
            <a:r>
              <a:t>What BioPod™ Technology means to Big Data</a:t>
            </a:r>
          </a:p>
        </p:txBody>
      </p:sp>
      <p:sp>
        <p:nvSpPr>
          <p:cNvPr id="236" name="Medical &amp; Emergency Applications including Remote Monitoring of Patients' Vital Signs. Medical professionals are able to communicate directly in realtime with their patients."/>
          <p:cNvSpPr txBox="1"/>
          <p:nvPr/>
        </p:nvSpPr>
        <p:spPr>
          <a:xfrm>
            <a:off x="22529099" y="1244562"/>
            <a:ext cx="19002884" cy="753896"/>
          </a:xfrm>
          <a:prstGeom prst="rect">
            <a:avLst/>
          </a:prstGeom>
          <a:ln w="3175">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defTabSz="457200">
              <a:defRPr sz="2200">
                <a:solidFill>
                  <a:srgbClr val="666666"/>
                </a:solidFill>
                <a:latin typeface="Helvetica Neue Thin"/>
                <a:ea typeface="Helvetica Neue Thin"/>
                <a:cs typeface="Helvetica Neue Thin"/>
                <a:sym typeface="Helvetica Neue Thin"/>
              </a:defRPr>
            </a:lvl1pPr>
          </a:lstStyle>
          <a:p>
            <a:r>
              <a:t>Medical &amp; Emergency Applications including Remote Monitoring of Patients' Vital Signs. Medical professionals are able to communicate directly in realtime with their patients.</a:t>
            </a:r>
          </a:p>
        </p:txBody>
      </p:sp>
      <p:sp>
        <p:nvSpPr>
          <p:cNvPr id="237" name="© 2018 Meramark Ventures, LLC.    All Rights Reserved."/>
          <p:cNvSpPr txBox="1"/>
          <p:nvPr/>
        </p:nvSpPr>
        <p:spPr>
          <a:xfrm>
            <a:off x="995912" y="9931718"/>
            <a:ext cx="4000094" cy="262281"/>
          </a:xfrm>
          <a:prstGeom prst="rect">
            <a:avLst/>
          </a:prstGeom>
          <a:ln w="3175">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a:defRPr sz="1200">
                <a:solidFill>
                  <a:srgbClr val="FFFFFF"/>
                </a:solidFill>
                <a:latin typeface="Helvetica Neue Medium"/>
                <a:ea typeface="Helvetica Neue Medium"/>
                <a:cs typeface="Helvetica Neue Medium"/>
                <a:sym typeface="Helvetica Neue Medium"/>
              </a:defRPr>
            </a:lvl1pPr>
          </a:lstStyle>
          <a:p>
            <a:r>
              <a:t>© 2018 Meramark Ventures, LLC.    All Rights Reserved.</a:t>
            </a:r>
          </a:p>
        </p:txBody>
      </p:sp>
      <p:sp>
        <p:nvSpPr>
          <p:cNvPr id="238" name="BioPod™ Personal Biometric Feedback and Direct Communication System"/>
          <p:cNvSpPr txBox="1"/>
          <p:nvPr/>
        </p:nvSpPr>
        <p:spPr>
          <a:xfrm>
            <a:off x="4642826" y="72434"/>
            <a:ext cx="16412135" cy="286944"/>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defRPr sz="1400" spc="490">
                <a:solidFill>
                  <a:srgbClr val="FFFFFF"/>
                </a:solidFill>
                <a:latin typeface="Helvetica Neue Medium"/>
                <a:ea typeface="Helvetica Neue Medium"/>
                <a:cs typeface="Helvetica Neue Medium"/>
                <a:sym typeface="Helvetica Neue Medium"/>
              </a:defRPr>
            </a:lvl1pPr>
          </a:lstStyle>
          <a:p>
            <a:r>
              <a:t>BioPod™ Personal Biometric Feedback and Direct Communication System </a:t>
            </a:r>
          </a:p>
        </p:txBody>
      </p:sp>
      <p:sp>
        <p:nvSpPr>
          <p:cNvPr id="239" name="BioPod's Big Data Network becomes a refined data source for AI, and AR applications, where the BioPod earbud w/ GPS and communications features eventually becomes a ubiquitous, but valuable component to collect human factors and location data leading to AI applications. With the personalized deep learning capabilities provided by GPS location coupled with personalized biometrics, BioPod will become an effective &quot;method for targeting advertising&quot; while also becoming a &quot;method for interest-based social networking&quot; which is offered in the current BioPod Divisional Patent Application.…"/>
          <p:cNvSpPr txBox="1"/>
          <p:nvPr/>
        </p:nvSpPr>
        <p:spPr>
          <a:xfrm>
            <a:off x="7354996" y="4104593"/>
            <a:ext cx="11353038" cy="4260801"/>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p>
            <a:pPr algn="l" defTabSz="457200">
              <a:defRPr sz="1800">
                <a:solidFill>
                  <a:srgbClr val="666666"/>
                </a:solidFill>
                <a:latin typeface="Helvetica Neue"/>
                <a:ea typeface="Helvetica Neue"/>
                <a:cs typeface="Helvetica Neue"/>
                <a:sym typeface="Helvetica Neue"/>
              </a:defRPr>
            </a:pPr>
            <a:r>
              <a:rPr i="1"/>
              <a:t>BioPod's Big Data Network</a:t>
            </a:r>
            <a:r>
              <a:t> becomes a refined data source for AI, and AR applications, where the BioPod earbud w/ GPS and communications features eventually becomes a ubiquitous, but valuable component to collect human factors and location data leading to AI applications. With the personalized deep learning capabilities provided by GPS location coupled with personalized biometrics, BioPod will become an effective "method for targeting advertising" while also becoming a "method for interest-based social networking" which is offered in the current BioPod Divisional Patent Application.</a:t>
            </a:r>
          </a:p>
          <a:p>
            <a:pPr algn="l" defTabSz="457200">
              <a:defRPr sz="1800">
                <a:solidFill>
                  <a:srgbClr val="666666"/>
                </a:solidFill>
                <a:latin typeface="Helvetica Neue"/>
                <a:ea typeface="Helvetica Neue"/>
                <a:cs typeface="Helvetica Neue"/>
                <a:sym typeface="Helvetica Neue"/>
              </a:defRPr>
            </a:pPr>
            <a:r>
              <a:t> </a:t>
            </a:r>
          </a:p>
          <a:p>
            <a:pPr algn="l" defTabSz="457200">
              <a:defRPr sz="1800">
                <a:solidFill>
                  <a:srgbClr val="666666"/>
                </a:solidFill>
                <a:latin typeface="Helvetica Neue"/>
                <a:ea typeface="Helvetica Neue"/>
                <a:cs typeface="Helvetica Neue"/>
                <a:sym typeface="Helvetica Neue"/>
              </a:defRPr>
            </a:pPr>
            <a:r>
              <a:t>"Additionally, "special offers" may be directed to the user from suppliers and/or retailers either in a retail store environment while the user is shopping, or shopping alerts offered by web sites, or relating to the activity-type selected by the user, and possibly leading to connectivity to social networks for walkers, runners, cyclists or other relevant groups to learn about events, blog connections, and special offers," etc.</a:t>
            </a:r>
          </a:p>
          <a:p>
            <a:pPr algn="l" defTabSz="457200">
              <a:defRPr sz="1800">
                <a:solidFill>
                  <a:srgbClr val="666666"/>
                </a:solidFill>
                <a:latin typeface="Helvetica Neue"/>
                <a:ea typeface="Helvetica Neue"/>
                <a:cs typeface="Helvetica Neue"/>
                <a:sym typeface="Helvetica Neue"/>
              </a:defRPr>
            </a:pPr>
            <a:endParaRPr/>
          </a:p>
          <a:p>
            <a:pPr algn="l" defTabSz="457200">
              <a:defRPr sz="1800">
                <a:solidFill>
                  <a:srgbClr val="666666"/>
                </a:solidFill>
                <a:latin typeface="Helvetica Neue"/>
                <a:ea typeface="Helvetica Neue"/>
                <a:cs typeface="Helvetica Neue"/>
                <a:sym typeface="Helvetica Neue"/>
              </a:defRPr>
            </a:pPr>
            <a:endParaRPr/>
          </a:p>
          <a:p>
            <a:pPr algn="l" defTabSz="457200">
              <a:defRPr sz="1800">
                <a:solidFill>
                  <a:srgbClr val="666666"/>
                </a:solidFill>
                <a:latin typeface="Helvetica Neue"/>
                <a:ea typeface="Helvetica Neue"/>
                <a:cs typeface="Helvetica Neue"/>
                <a:sym typeface="Helvetica Neue"/>
              </a:defRPr>
            </a:pPr>
            <a:endParaRPr/>
          </a:p>
        </p:txBody>
      </p:sp>
      <p:sp>
        <p:nvSpPr>
          <p:cNvPr id="240" name="Direct to Consumer Marketing &amp; Advertising Programming (Patent-Pending)"/>
          <p:cNvSpPr txBox="1"/>
          <p:nvPr/>
        </p:nvSpPr>
        <p:spPr>
          <a:xfrm>
            <a:off x="7535498" y="3259269"/>
            <a:ext cx="10626790" cy="767945"/>
          </a:xfrm>
          <a:prstGeom prst="rect">
            <a:avLst/>
          </a:prstGeom>
          <a:ln w="3175">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p>
            <a:pPr algn="l" defTabSz="457200">
              <a:defRPr sz="2600">
                <a:solidFill>
                  <a:srgbClr val="444444"/>
                </a:solidFill>
                <a:latin typeface="Helvetica Neue"/>
                <a:ea typeface="Helvetica Neue"/>
                <a:cs typeface="Helvetica Neue"/>
                <a:sym typeface="Helvetica Neue"/>
              </a:defRPr>
            </a:pPr>
            <a:r>
              <a:t>Direct to Consumer Marketing &amp; Advertising Programming </a:t>
            </a:r>
            <a:r>
              <a:rPr sz="1900"/>
              <a:t>(Patent-Pending)</a:t>
            </a:r>
          </a:p>
        </p:txBody>
      </p:sp>
      <p:sp>
        <p:nvSpPr>
          <p:cNvPr id="241" name="BioPod™ Technology"/>
          <p:cNvSpPr txBox="1"/>
          <p:nvPr/>
        </p:nvSpPr>
        <p:spPr>
          <a:xfrm>
            <a:off x="-2094648" y="325176"/>
            <a:ext cx="9763793" cy="621739"/>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nSpc>
                <a:spcPct val="90000"/>
              </a:lnSpc>
              <a:spcBef>
                <a:spcPts val="1700"/>
              </a:spcBef>
              <a:defRPr sz="3600">
                <a:solidFill>
                  <a:srgbClr val="FFFFFF"/>
                </a:solidFill>
                <a:latin typeface="Helvetica Neue Light"/>
                <a:ea typeface="Helvetica Neue Light"/>
                <a:cs typeface="Helvetica Neue Light"/>
                <a:sym typeface="Helvetica Neue Light"/>
              </a:defRPr>
            </a:lvl1pPr>
          </a:lstStyle>
          <a:p>
            <a:r>
              <a:t>BioPod™ Technology</a:t>
            </a:r>
          </a:p>
        </p:txBody>
      </p:sp>
      <p:sp>
        <p:nvSpPr>
          <p:cNvPr id="242" name="Key Benefits for Big Data"/>
          <p:cNvSpPr txBox="1"/>
          <p:nvPr/>
        </p:nvSpPr>
        <p:spPr>
          <a:xfrm>
            <a:off x="-3880994" y="855758"/>
            <a:ext cx="13336484" cy="411278"/>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nSpc>
                <a:spcPct val="90000"/>
              </a:lnSpc>
              <a:spcBef>
                <a:spcPts val="1700"/>
              </a:spcBef>
              <a:defRPr sz="2200">
                <a:solidFill>
                  <a:srgbClr val="FFFFFF"/>
                </a:solidFill>
                <a:latin typeface="Helvetica Neue"/>
                <a:ea typeface="Helvetica Neue"/>
                <a:cs typeface="Helvetica Neue"/>
                <a:sym typeface="Helvetica Neue"/>
              </a:defRPr>
            </a:lvl1pPr>
          </a:lstStyle>
          <a:p>
            <a:r>
              <a:t>Key Benefits for Big Data</a:t>
            </a:r>
          </a:p>
        </p:txBody>
      </p:sp>
      <p:sp>
        <p:nvSpPr>
          <p:cNvPr id="243" name="BIG"/>
          <p:cNvSpPr txBox="1"/>
          <p:nvPr/>
        </p:nvSpPr>
        <p:spPr>
          <a:xfrm>
            <a:off x="-1368941" y="5729434"/>
            <a:ext cx="8718074" cy="4308872"/>
          </a:xfrm>
          <a:prstGeom prst="rect">
            <a:avLst/>
          </a:prstGeom>
          <a:ln w="3175">
            <a:miter lim="400000"/>
          </a:ln>
          <a:extLst>
            <a:ext uri="{C572A759-6A51-4108-AA02-DFA0A04FC94B}">
              <ma14:wrappingTextBoxFlag xmlns:ma14="http://schemas.microsoft.com/office/mac/drawingml/2011/main" xmlns="" val="1"/>
            </a:ext>
          </a:extLst>
        </p:spPr>
        <p:txBody>
          <a:bodyPr wrap="square" lIns="38100" tIns="38100" rIns="38100" bIns="38100" anchor="ctr">
            <a:spAutoFit/>
          </a:bodyPr>
          <a:lstStyle>
            <a:lvl1pPr>
              <a:defRPr sz="27500" b="1">
                <a:solidFill>
                  <a:srgbClr val="FFFFFF"/>
                </a:solidFill>
                <a:latin typeface="Helvetica Neue"/>
                <a:ea typeface="Helvetica Neue"/>
                <a:cs typeface="Helvetica Neue"/>
                <a:sym typeface="Helvetica Neue"/>
              </a:defRPr>
            </a:lvl1pPr>
          </a:lstStyle>
          <a:p>
            <a:r>
              <a:rPr dirty="0">
                <a:solidFill>
                  <a:srgbClr val="A3CDEB"/>
                </a:solidFill>
              </a:rPr>
              <a:t>BIG</a:t>
            </a:r>
          </a:p>
        </p:txBody>
      </p:sp>
      <p:sp>
        <p:nvSpPr>
          <p:cNvPr id="244" name="DATA"/>
          <p:cNvSpPr txBox="1"/>
          <p:nvPr/>
        </p:nvSpPr>
        <p:spPr>
          <a:xfrm>
            <a:off x="-230216" y="9277979"/>
            <a:ext cx="7733055" cy="723275"/>
          </a:xfrm>
          <a:prstGeom prst="rect">
            <a:avLst/>
          </a:prstGeom>
          <a:ln w="3175">
            <a:miter lim="400000"/>
          </a:ln>
          <a:extLst>
            <a:ext uri="{C572A759-6A51-4108-AA02-DFA0A04FC94B}">
              <ma14:wrappingTextBoxFlag xmlns:ma14="http://schemas.microsoft.com/office/mac/drawingml/2011/main" xmlns="" val="1"/>
            </a:ext>
          </a:extLst>
        </p:spPr>
        <p:txBody>
          <a:bodyPr wrap="square" lIns="38100" tIns="38100" rIns="38100" bIns="38100" anchor="ctr">
            <a:spAutoFit/>
          </a:bodyPr>
          <a:lstStyle>
            <a:lvl1pPr>
              <a:defRPr sz="4200" b="1" spc="11424">
                <a:solidFill>
                  <a:srgbClr val="FFFFFF"/>
                </a:solidFill>
                <a:latin typeface="Helvetica Neue"/>
                <a:ea typeface="Helvetica Neue"/>
                <a:cs typeface="Helvetica Neue"/>
                <a:sym typeface="Helvetica Neue"/>
              </a:defRPr>
            </a:lvl1pPr>
          </a:lstStyle>
          <a:p>
            <a:r>
              <a:rPr lang="en-US" spc="10000" dirty="0">
                <a:solidFill>
                  <a:srgbClr val="A3CDEB"/>
                </a:solidFill>
              </a:rPr>
              <a:t>DATA</a:t>
            </a:r>
            <a:endParaRPr spc="10000" dirty="0">
              <a:solidFill>
                <a:srgbClr val="A3CDEB"/>
              </a:solidFill>
            </a:endParaRPr>
          </a:p>
        </p:txBody>
      </p:sp>
      <p:sp>
        <p:nvSpPr>
          <p:cNvPr id="245" name="Target Advertising through Data Collection"/>
          <p:cNvSpPr txBox="1"/>
          <p:nvPr/>
        </p:nvSpPr>
        <p:spPr>
          <a:xfrm>
            <a:off x="524949" y="1650659"/>
            <a:ext cx="5717479" cy="361544"/>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lnSpc>
                <a:spcPct val="90000"/>
              </a:lnSpc>
              <a:spcBef>
                <a:spcPts val="1700"/>
              </a:spcBef>
              <a:defRPr sz="1900">
                <a:solidFill>
                  <a:srgbClr val="FFFFFF"/>
                </a:solidFill>
                <a:latin typeface="Helvetica Neue"/>
                <a:ea typeface="Helvetica Neue"/>
                <a:cs typeface="Helvetica Neue"/>
                <a:sym typeface="Helvetica Neue"/>
              </a:defRPr>
            </a:lvl1pPr>
          </a:lstStyle>
          <a:p>
            <a:r>
              <a:t>Target Advertising through Data Collection</a:t>
            </a:r>
          </a:p>
        </p:txBody>
      </p:sp>
      <p:sp>
        <p:nvSpPr>
          <p:cNvPr id="246" name="Enhanced Deep Learning"/>
          <p:cNvSpPr txBox="1"/>
          <p:nvPr/>
        </p:nvSpPr>
        <p:spPr>
          <a:xfrm>
            <a:off x="502753" y="2140446"/>
            <a:ext cx="5610477" cy="361545"/>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lnSpc>
                <a:spcPct val="90000"/>
              </a:lnSpc>
              <a:spcBef>
                <a:spcPts val="1700"/>
              </a:spcBef>
              <a:defRPr sz="1900">
                <a:solidFill>
                  <a:srgbClr val="FFFFFF"/>
                </a:solidFill>
                <a:latin typeface="Helvetica Neue"/>
                <a:ea typeface="Helvetica Neue"/>
                <a:cs typeface="Helvetica Neue"/>
                <a:sym typeface="Helvetica Neue"/>
              </a:defRPr>
            </a:lvl1pPr>
          </a:lstStyle>
          <a:p>
            <a:r>
              <a:t>Enhanced Deep Learning</a:t>
            </a:r>
          </a:p>
        </p:txBody>
      </p:sp>
      <p:sp>
        <p:nvSpPr>
          <p:cNvPr id="247" name="Human Factoring and  GPS Location Data"/>
          <p:cNvSpPr txBox="1"/>
          <p:nvPr/>
        </p:nvSpPr>
        <p:spPr>
          <a:xfrm>
            <a:off x="502753" y="2632797"/>
            <a:ext cx="5610477" cy="361544"/>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lnSpc>
                <a:spcPct val="90000"/>
              </a:lnSpc>
              <a:spcBef>
                <a:spcPts val="1700"/>
              </a:spcBef>
              <a:defRPr sz="1900">
                <a:solidFill>
                  <a:srgbClr val="FFFFFF"/>
                </a:solidFill>
                <a:latin typeface="Helvetica Neue"/>
                <a:ea typeface="Helvetica Neue"/>
                <a:cs typeface="Helvetica Neue"/>
                <a:sym typeface="Helvetica Neue"/>
              </a:defRPr>
            </a:lvl1pPr>
          </a:lstStyle>
          <a:p>
            <a:r>
              <a:t>Human Factoring and  GPS Location Data</a:t>
            </a:r>
          </a:p>
        </p:txBody>
      </p:sp>
      <p:sp>
        <p:nvSpPr>
          <p:cNvPr id="248" name="Interest-based Social Media Platform"/>
          <p:cNvSpPr txBox="1"/>
          <p:nvPr/>
        </p:nvSpPr>
        <p:spPr>
          <a:xfrm>
            <a:off x="515798" y="3121627"/>
            <a:ext cx="5610476" cy="361545"/>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lnSpc>
                <a:spcPct val="90000"/>
              </a:lnSpc>
              <a:spcBef>
                <a:spcPts val="1700"/>
              </a:spcBef>
              <a:defRPr sz="1900">
                <a:solidFill>
                  <a:srgbClr val="FFFFFF"/>
                </a:solidFill>
                <a:latin typeface="Helvetica Neue"/>
                <a:ea typeface="Helvetica Neue"/>
                <a:cs typeface="Helvetica Neue"/>
                <a:sym typeface="Helvetica Neue"/>
              </a:defRPr>
            </a:lvl1pPr>
          </a:lstStyle>
          <a:p>
            <a:r>
              <a:t>Interest-based Social Media Platform</a:t>
            </a:r>
          </a:p>
        </p:txBody>
      </p:sp>
      <p:sp>
        <p:nvSpPr>
          <p:cNvPr id="249" name="Circle"/>
          <p:cNvSpPr/>
          <p:nvPr/>
        </p:nvSpPr>
        <p:spPr>
          <a:xfrm>
            <a:off x="283673" y="1755139"/>
            <a:ext cx="127184" cy="127184"/>
          </a:xfrm>
          <a:prstGeom prst="ellipse">
            <a:avLst/>
          </a:prstGeom>
          <a:solidFill>
            <a:srgbClr val="B8DB26"/>
          </a:solidFill>
          <a:ln w="3175">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defRPr>
            </a:pPr>
            <a:endParaRPr/>
          </a:p>
        </p:txBody>
      </p:sp>
      <p:sp>
        <p:nvSpPr>
          <p:cNvPr id="250" name="Circle"/>
          <p:cNvSpPr/>
          <p:nvPr/>
        </p:nvSpPr>
        <p:spPr>
          <a:xfrm>
            <a:off x="283673" y="2275839"/>
            <a:ext cx="127184" cy="127184"/>
          </a:xfrm>
          <a:prstGeom prst="ellipse">
            <a:avLst/>
          </a:prstGeom>
          <a:solidFill>
            <a:srgbClr val="B8DB26"/>
          </a:solidFill>
          <a:ln w="3175">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defRPr>
            </a:pPr>
            <a:endParaRPr/>
          </a:p>
        </p:txBody>
      </p:sp>
      <p:sp>
        <p:nvSpPr>
          <p:cNvPr id="251" name="Circle"/>
          <p:cNvSpPr/>
          <p:nvPr/>
        </p:nvSpPr>
        <p:spPr>
          <a:xfrm>
            <a:off x="270973" y="2758439"/>
            <a:ext cx="127184" cy="127184"/>
          </a:xfrm>
          <a:prstGeom prst="ellipse">
            <a:avLst/>
          </a:prstGeom>
          <a:solidFill>
            <a:srgbClr val="B8DB26"/>
          </a:solidFill>
          <a:ln w="3175">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defRPr>
            </a:pPr>
            <a:endParaRPr/>
          </a:p>
        </p:txBody>
      </p:sp>
      <p:sp>
        <p:nvSpPr>
          <p:cNvPr id="252" name="Circle"/>
          <p:cNvSpPr/>
          <p:nvPr/>
        </p:nvSpPr>
        <p:spPr>
          <a:xfrm>
            <a:off x="271318" y="3215069"/>
            <a:ext cx="127184" cy="127184"/>
          </a:xfrm>
          <a:prstGeom prst="ellipse">
            <a:avLst/>
          </a:prstGeom>
          <a:solidFill>
            <a:srgbClr val="B8DB26"/>
          </a:solidFill>
          <a:ln w="3175">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defRPr>
            </a:pPr>
            <a:endParaRPr/>
          </a:p>
        </p:txBody>
      </p:sp>
      <p:sp>
        <p:nvSpPr>
          <p:cNvPr id="253" name="Haptic and Audio Alerts for Commerce Proximity"/>
          <p:cNvSpPr txBox="1"/>
          <p:nvPr/>
        </p:nvSpPr>
        <p:spPr>
          <a:xfrm>
            <a:off x="502753" y="3611612"/>
            <a:ext cx="5888872" cy="349200"/>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lnSpc>
                <a:spcPct val="90000"/>
              </a:lnSpc>
              <a:spcBef>
                <a:spcPts val="1700"/>
              </a:spcBef>
              <a:defRPr sz="1800">
                <a:solidFill>
                  <a:srgbClr val="FFFFFF"/>
                </a:solidFill>
                <a:latin typeface="Helvetica Neue"/>
                <a:ea typeface="Helvetica Neue"/>
                <a:cs typeface="Helvetica Neue"/>
                <a:sym typeface="Helvetica Neue"/>
              </a:defRPr>
            </a:lvl1pPr>
          </a:lstStyle>
          <a:p>
            <a:r>
              <a:t>Haptic and Audio Alerts for Commerce Proximity</a:t>
            </a:r>
          </a:p>
        </p:txBody>
      </p:sp>
      <p:sp>
        <p:nvSpPr>
          <p:cNvPr id="254" name="Circle"/>
          <p:cNvSpPr/>
          <p:nvPr/>
        </p:nvSpPr>
        <p:spPr>
          <a:xfrm>
            <a:off x="258273" y="3719572"/>
            <a:ext cx="127184" cy="127184"/>
          </a:xfrm>
          <a:prstGeom prst="ellipse">
            <a:avLst/>
          </a:prstGeom>
          <a:solidFill>
            <a:srgbClr val="B8DB26"/>
          </a:solidFill>
          <a:ln w="3175">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defRPr>
            </a:pPr>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Rectangle"/>
          <p:cNvSpPr/>
          <p:nvPr/>
        </p:nvSpPr>
        <p:spPr>
          <a:xfrm>
            <a:off x="-191695" y="-9145"/>
            <a:ext cx="6375307" cy="10464983"/>
          </a:xfrm>
          <a:prstGeom prst="rect">
            <a:avLst/>
          </a:prstGeom>
          <a:solidFill>
            <a:srgbClr val="0E94D9"/>
          </a:solidFill>
          <a:ln w="3175">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defRPr>
            </a:pPr>
            <a:endParaRPr/>
          </a:p>
        </p:txBody>
      </p:sp>
      <p:sp>
        <p:nvSpPr>
          <p:cNvPr id="257" name="Rectangle"/>
          <p:cNvSpPr/>
          <p:nvPr/>
        </p:nvSpPr>
        <p:spPr>
          <a:xfrm>
            <a:off x="6180651" y="-64279"/>
            <a:ext cx="13336485" cy="2757268"/>
          </a:xfrm>
          <a:prstGeom prst="rect">
            <a:avLst/>
          </a:prstGeom>
          <a:gradFill>
            <a:gsLst>
              <a:gs pos="0">
                <a:srgbClr val="DB1E2A"/>
              </a:gs>
              <a:gs pos="51841">
                <a:srgbClr val="ED5327"/>
              </a:gs>
              <a:gs pos="98985">
                <a:srgbClr val="FF8823"/>
              </a:gs>
            </a:gsLst>
            <a:path>
              <a:fillToRect l="50000" t="-520" r="50000" b="100520"/>
            </a:path>
          </a:gradFill>
          <a:ln w="3175">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defRPr>
            </a:pPr>
            <a:endParaRPr/>
          </a:p>
        </p:txBody>
      </p:sp>
      <p:sp>
        <p:nvSpPr>
          <p:cNvPr id="258" name="What BioPod™ Technology means to Smart Home/IoT"/>
          <p:cNvSpPr txBox="1"/>
          <p:nvPr/>
        </p:nvSpPr>
        <p:spPr>
          <a:xfrm>
            <a:off x="8745839" y="656203"/>
            <a:ext cx="8571351" cy="1603281"/>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nSpc>
                <a:spcPct val="90000"/>
              </a:lnSpc>
              <a:spcBef>
                <a:spcPts val="1700"/>
              </a:spcBef>
              <a:defRPr sz="5200" baseline="1923">
                <a:solidFill>
                  <a:srgbClr val="FFFFFF"/>
                </a:solidFill>
                <a:latin typeface="Helvetica Neue Light"/>
                <a:ea typeface="Helvetica Neue Light"/>
                <a:cs typeface="Helvetica Neue Light"/>
                <a:sym typeface="Helvetica Neue Light"/>
              </a:defRPr>
            </a:lvl1pPr>
          </a:lstStyle>
          <a:p>
            <a:r>
              <a:t>What BioPod™ Technology means to Smart Home/IoT</a:t>
            </a:r>
          </a:p>
        </p:txBody>
      </p:sp>
      <p:sp>
        <p:nvSpPr>
          <p:cNvPr id="259" name="Medical &amp; Emergency Applications including Remote Monitoring of Patients' Vital Signs. Medical professionals are able to communicate directly in realtime with their patients."/>
          <p:cNvSpPr txBox="1"/>
          <p:nvPr/>
        </p:nvSpPr>
        <p:spPr>
          <a:xfrm>
            <a:off x="22529099" y="1244562"/>
            <a:ext cx="19002884" cy="753896"/>
          </a:xfrm>
          <a:prstGeom prst="rect">
            <a:avLst/>
          </a:prstGeom>
          <a:ln w="3175">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defTabSz="457200">
              <a:defRPr sz="2200">
                <a:solidFill>
                  <a:srgbClr val="666666"/>
                </a:solidFill>
                <a:latin typeface="Helvetica Neue Thin"/>
                <a:ea typeface="Helvetica Neue Thin"/>
                <a:cs typeface="Helvetica Neue Thin"/>
                <a:sym typeface="Helvetica Neue Thin"/>
              </a:defRPr>
            </a:lvl1pPr>
          </a:lstStyle>
          <a:p>
            <a:r>
              <a:t>Medical &amp; Emergency Applications including Remote Monitoring of Patients' Vital Signs. Medical professionals are able to communicate directly in realtime with their patients.</a:t>
            </a:r>
          </a:p>
        </p:txBody>
      </p:sp>
      <p:sp>
        <p:nvSpPr>
          <p:cNvPr id="260" name="© 2018 Meramark Ventures, LLC.    All Rights Reserved."/>
          <p:cNvSpPr txBox="1"/>
          <p:nvPr/>
        </p:nvSpPr>
        <p:spPr>
          <a:xfrm>
            <a:off x="995912" y="9931718"/>
            <a:ext cx="4000094" cy="262281"/>
          </a:xfrm>
          <a:prstGeom prst="rect">
            <a:avLst/>
          </a:prstGeom>
          <a:ln w="3175">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a:defRPr sz="1200">
                <a:solidFill>
                  <a:srgbClr val="FFFFFF"/>
                </a:solidFill>
                <a:latin typeface="Helvetica Neue Medium"/>
                <a:ea typeface="Helvetica Neue Medium"/>
                <a:cs typeface="Helvetica Neue Medium"/>
                <a:sym typeface="Helvetica Neue Medium"/>
              </a:defRPr>
            </a:lvl1pPr>
          </a:lstStyle>
          <a:p>
            <a:r>
              <a:t>© 2018 Meramark Ventures, LLC.    All Rights Reserved.</a:t>
            </a:r>
          </a:p>
        </p:txBody>
      </p:sp>
      <p:sp>
        <p:nvSpPr>
          <p:cNvPr id="261" name="BioPod™ Personal Biometric Feedback and Direct Communication System"/>
          <p:cNvSpPr txBox="1"/>
          <p:nvPr/>
        </p:nvSpPr>
        <p:spPr>
          <a:xfrm>
            <a:off x="4642826" y="80711"/>
            <a:ext cx="16412135" cy="286943"/>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defRPr sz="1400" spc="490">
                <a:solidFill>
                  <a:srgbClr val="FFFFFF"/>
                </a:solidFill>
                <a:latin typeface="Helvetica Neue Medium"/>
                <a:ea typeface="Helvetica Neue Medium"/>
                <a:cs typeface="Helvetica Neue Medium"/>
                <a:sym typeface="Helvetica Neue Medium"/>
              </a:defRPr>
            </a:lvl1pPr>
          </a:lstStyle>
          <a:p>
            <a:r>
              <a:t>BioPod™ Personal Biometric Feedback and Direct Communication System </a:t>
            </a:r>
          </a:p>
        </p:txBody>
      </p:sp>
      <p:sp>
        <p:nvSpPr>
          <p:cNvPr id="262" name="Smart Home information and communication system would be enhanced with the addition of biometrics feedback from all individuals (and even pets) in the Smart Home Control where BioPod’s Hearable Platform…"/>
          <p:cNvSpPr txBox="1"/>
          <p:nvPr/>
        </p:nvSpPr>
        <p:spPr>
          <a:xfrm>
            <a:off x="7354996" y="4301441"/>
            <a:ext cx="11353038" cy="4260801"/>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p>
            <a:pPr algn="l" defTabSz="457200">
              <a:defRPr sz="1800">
                <a:solidFill>
                  <a:srgbClr val="666666"/>
                </a:solidFill>
                <a:latin typeface="Helvetica Neue"/>
                <a:ea typeface="Helvetica Neue"/>
                <a:cs typeface="Helvetica Neue"/>
                <a:sym typeface="Helvetica Neue"/>
              </a:defRPr>
            </a:pPr>
            <a:r>
              <a:t>Smart Home information and communication system would be enhanced with the addition of biometrics feedback from all individuals (and even pets) in the Smart Home Control where BioPod’s Hearable Platform </a:t>
            </a:r>
          </a:p>
          <a:p>
            <a:pPr algn="l" defTabSz="457200">
              <a:defRPr sz="1800">
                <a:solidFill>
                  <a:srgbClr val="666666"/>
                </a:solidFill>
                <a:latin typeface="Helvetica Neue"/>
                <a:ea typeface="Helvetica Neue"/>
                <a:cs typeface="Helvetica Neue"/>
                <a:sym typeface="Helvetica Neue"/>
              </a:defRPr>
            </a:pPr>
            <a:r>
              <a:t>Technology would add value and differentiation to “Home” and may become the conduit for numerous mixed reality and IoTS applications.</a:t>
            </a:r>
          </a:p>
          <a:p>
            <a:pPr algn="l" defTabSz="457200">
              <a:defRPr sz="1800">
                <a:solidFill>
                  <a:srgbClr val="666666"/>
                </a:solidFill>
                <a:latin typeface="Helvetica Neue"/>
                <a:ea typeface="Helvetica Neue"/>
                <a:cs typeface="Helvetica Neue"/>
                <a:sym typeface="Helvetica Neue"/>
              </a:defRPr>
            </a:pPr>
            <a:endParaRPr/>
          </a:p>
          <a:p>
            <a:pPr algn="l" defTabSz="457200">
              <a:defRPr sz="1800">
                <a:solidFill>
                  <a:srgbClr val="666666"/>
                </a:solidFill>
                <a:latin typeface="Helvetica Neue"/>
                <a:ea typeface="Helvetica Neue"/>
                <a:cs typeface="Helvetica Neue"/>
                <a:sym typeface="Helvetica Neue"/>
              </a:defRPr>
            </a:pPr>
            <a:r>
              <a:t>BioPod Home Systems provides direct connectivity between the medical professional, healthcare systems, including rehabilitation services along with mixed reality applications.</a:t>
            </a:r>
          </a:p>
          <a:p>
            <a:pPr algn="l" defTabSz="457200">
              <a:defRPr sz="1800">
                <a:solidFill>
                  <a:srgbClr val="666666"/>
                </a:solidFill>
                <a:latin typeface="Helvetica Neue"/>
                <a:ea typeface="Helvetica Neue"/>
                <a:cs typeface="Helvetica Neue"/>
                <a:sym typeface="Helvetica Neue"/>
              </a:defRPr>
            </a:pPr>
            <a:endParaRPr/>
          </a:p>
          <a:p>
            <a:pPr algn="l" defTabSz="457200">
              <a:defRPr sz="1800">
                <a:solidFill>
                  <a:srgbClr val="666666"/>
                </a:solidFill>
                <a:latin typeface="Helvetica Neue"/>
                <a:ea typeface="Helvetica Neue"/>
                <a:cs typeface="Helvetica Neue"/>
                <a:sym typeface="Helvetica Neue"/>
              </a:defRPr>
            </a:pPr>
            <a:r>
              <a:t>BioPod’s Platform Biometric Feedback which sources data from our proprietary “earbud” sourcing and communication system could be utilized to be incorporated to enhance leaders in the Smart Home Control providers with upgrades to their existing systems or by providing a “home hospital suite” where BioPod with our proposed “pod” docking station would be the technical support module for the home care patients.</a:t>
            </a:r>
          </a:p>
          <a:p>
            <a:pPr algn="l" defTabSz="457200">
              <a:defRPr sz="1800">
                <a:solidFill>
                  <a:srgbClr val="666666"/>
                </a:solidFill>
                <a:latin typeface="Helvetica Neue"/>
                <a:ea typeface="Helvetica Neue"/>
                <a:cs typeface="Helvetica Neue"/>
                <a:sym typeface="Helvetica Neue"/>
              </a:defRPr>
            </a:pPr>
            <a:endParaRPr/>
          </a:p>
          <a:p>
            <a:pPr algn="l" defTabSz="457200">
              <a:defRPr sz="1800">
                <a:solidFill>
                  <a:srgbClr val="666666"/>
                </a:solidFill>
                <a:latin typeface="Helvetica Neue"/>
                <a:ea typeface="Helvetica Neue"/>
                <a:cs typeface="Helvetica Neue"/>
                <a:sym typeface="Helvetica Neue"/>
              </a:defRPr>
            </a:pPr>
            <a:endParaRPr/>
          </a:p>
        </p:txBody>
      </p:sp>
      <p:sp>
        <p:nvSpPr>
          <p:cNvPr id="263" name="The BioPod™ Hearable Home and Beyond"/>
          <p:cNvSpPr txBox="1"/>
          <p:nvPr/>
        </p:nvSpPr>
        <p:spPr>
          <a:xfrm>
            <a:off x="9592257" y="3310541"/>
            <a:ext cx="6513273" cy="879756"/>
          </a:xfrm>
          <a:prstGeom prst="rect">
            <a:avLst/>
          </a:prstGeom>
          <a:ln w="3175">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algn="l" defTabSz="457200">
              <a:defRPr sz="2600">
                <a:solidFill>
                  <a:srgbClr val="444444"/>
                </a:solidFill>
                <a:latin typeface="Helvetica Neue"/>
                <a:ea typeface="Helvetica Neue"/>
                <a:cs typeface="Helvetica Neue"/>
                <a:sym typeface="Helvetica Neue"/>
              </a:defRPr>
            </a:lvl1pPr>
          </a:lstStyle>
          <a:p>
            <a:r>
              <a:t>The BioPod™ Hearable Home and Beyond</a:t>
            </a:r>
          </a:p>
        </p:txBody>
      </p:sp>
      <p:sp>
        <p:nvSpPr>
          <p:cNvPr id="264" name="BioPod™ Technology"/>
          <p:cNvSpPr txBox="1"/>
          <p:nvPr/>
        </p:nvSpPr>
        <p:spPr>
          <a:xfrm>
            <a:off x="-2094648" y="325176"/>
            <a:ext cx="9763793" cy="621739"/>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nSpc>
                <a:spcPct val="90000"/>
              </a:lnSpc>
              <a:spcBef>
                <a:spcPts val="1700"/>
              </a:spcBef>
              <a:defRPr sz="3600">
                <a:solidFill>
                  <a:srgbClr val="FFFFFF"/>
                </a:solidFill>
                <a:latin typeface="Helvetica Neue Light"/>
                <a:ea typeface="Helvetica Neue Light"/>
                <a:cs typeface="Helvetica Neue Light"/>
                <a:sym typeface="Helvetica Neue Light"/>
              </a:defRPr>
            </a:lvl1pPr>
          </a:lstStyle>
          <a:p>
            <a:r>
              <a:t>BioPod™ Technology</a:t>
            </a:r>
          </a:p>
        </p:txBody>
      </p:sp>
      <p:sp>
        <p:nvSpPr>
          <p:cNvPr id="265" name="Key Benefits for Smart Home/ IoT"/>
          <p:cNvSpPr txBox="1"/>
          <p:nvPr/>
        </p:nvSpPr>
        <p:spPr>
          <a:xfrm>
            <a:off x="-3880994" y="855758"/>
            <a:ext cx="13336484" cy="411278"/>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nSpc>
                <a:spcPct val="90000"/>
              </a:lnSpc>
              <a:spcBef>
                <a:spcPts val="1700"/>
              </a:spcBef>
              <a:defRPr sz="2200">
                <a:solidFill>
                  <a:srgbClr val="FFFFFF"/>
                </a:solidFill>
                <a:latin typeface="Helvetica Neue"/>
                <a:ea typeface="Helvetica Neue"/>
                <a:cs typeface="Helvetica Neue"/>
                <a:sym typeface="Helvetica Neue"/>
              </a:defRPr>
            </a:lvl1pPr>
          </a:lstStyle>
          <a:p>
            <a:r>
              <a:t>Key Benefits for Smart Home/ IoT</a:t>
            </a:r>
          </a:p>
        </p:txBody>
      </p:sp>
      <p:sp>
        <p:nvSpPr>
          <p:cNvPr id="266" name="Audio  Communication and Command between User and Smart Devices within Home"/>
          <p:cNvSpPr txBox="1"/>
          <p:nvPr/>
        </p:nvSpPr>
        <p:spPr>
          <a:xfrm>
            <a:off x="502753" y="1630613"/>
            <a:ext cx="5717479" cy="625111"/>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lnSpc>
                <a:spcPct val="90000"/>
              </a:lnSpc>
              <a:spcBef>
                <a:spcPts val="1700"/>
              </a:spcBef>
              <a:defRPr sz="1900">
                <a:solidFill>
                  <a:srgbClr val="FFFFFF"/>
                </a:solidFill>
                <a:latin typeface="Helvetica Neue"/>
                <a:ea typeface="Helvetica Neue"/>
                <a:cs typeface="Helvetica Neue"/>
                <a:sym typeface="Helvetica Neue"/>
              </a:defRPr>
            </a:lvl1pPr>
          </a:lstStyle>
          <a:p>
            <a:r>
              <a:t>Audio  Communication and Command between User and Smart Devices within Home</a:t>
            </a:r>
          </a:p>
        </p:txBody>
      </p:sp>
      <p:sp>
        <p:nvSpPr>
          <p:cNvPr id="267" name="Smart Device “Health” Monitoring"/>
          <p:cNvSpPr txBox="1"/>
          <p:nvPr/>
        </p:nvSpPr>
        <p:spPr>
          <a:xfrm>
            <a:off x="502753" y="2318246"/>
            <a:ext cx="5610477" cy="361545"/>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lnSpc>
                <a:spcPct val="90000"/>
              </a:lnSpc>
              <a:spcBef>
                <a:spcPts val="1700"/>
              </a:spcBef>
              <a:defRPr sz="1900">
                <a:solidFill>
                  <a:srgbClr val="FFFFFF"/>
                </a:solidFill>
                <a:latin typeface="Helvetica Neue"/>
                <a:ea typeface="Helvetica Neue"/>
                <a:cs typeface="Helvetica Neue"/>
                <a:sym typeface="Helvetica Neue"/>
              </a:defRPr>
            </a:lvl1pPr>
          </a:lstStyle>
          <a:p>
            <a:r>
              <a:t>Smart Device “Health” Monitoring</a:t>
            </a:r>
          </a:p>
        </p:txBody>
      </p:sp>
      <p:sp>
        <p:nvSpPr>
          <p:cNvPr id="268" name="Secure Communications between External Personal Network and BioPod User"/>
          <p:cNvSpPr txBox="1"/>
          <p:nvPr/>
        </p:nvSpPr>
        <p:spPr>
          <a:xfrm>
            <a:off x="502753" y="2789369"/>
            <a:ext cx="5888872" cy="601300"/>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lnSpc>
                <a:spcPct val="90000"/>
              </a:lnSpc>
              <a:spcBef>
                <a:spcPts val="1700"/>
              </a:spcBef>
              <a:defRPr sz="1800">
                <a:solidFill>
                  <a:srgbClr val="FFFFFF"/>
                </a:solidFill>
                <a:latin typeface="Helvetica Neue"/>
                <a:ea typeface="Helvetica Neue"/>
                <a:cs typeface="Helvetica Neue"/>
                <a:sym typeface="Helvetica Neue"/>
              </a:defRPr>
            </a:lvl1pPr>
          </a:lstStyle>
          <a:p>
            <a:r>
              <a:t>Secure Communications between External Personal Network and BioPod User</a:t>
            </a:r>
          </a:p>
        </p:txBody>
      </p:sp>
      <p:sp>
        <p:nvSpPr>
          <p:cNvPr id="269" name="Potential Integration and Licensing with Current Smart Home Entertainment Devices"/>
          <p:cNvSpPr txBox="1"/>
          <p:nvPr/>
        </p:nvSpPr>
        <p:spPr>
          <a:xfrm>
            <a:off x="502753" y="3485714"/>
            <a:ext cx="5610477" cy="625110"/>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lnSpc>
                <a:spcPct val="90000"/>
              </a:lnSpc>
              <a:spcBef>
                <a:spcPts val="1700"/>
              </a:spcBef>
              <a:defRPr sz="1900">
                <a:solidFill>
                  <a:srgbClr val="FFFFFF"/>
                </a:solidFill>
                <a:latin typeface="Helvetica Neue"/>
                <a:ea typeface="Helvetica Neue"/>
                <a:cs typeface="Helvetica Neue"/>
                <a:sym typeface="Helvetica Neue"/>
              </a:defRPr>
            </a:lvl1pPr>
          </a:lstStyle>
          <a:p>
            <a:r>
              <a:t>Potential Integration and Licensing with Current Smart Home Entertainment Devices</a:t>
            </a:r>
          </a:p>
        </p:txBody>
      </p:sp>
      <p:sp>
        <p:nvSpPr>
          <p:cNvPr id="270" name="Circle"/>
          <p:cNvSpPr/>
          <p:nvPr/>
        </p:nvSpPr>
        <p:spPr>
          <a:xfrm>
            <a:off x="283673" y="1755139"/>
            <a:ext cx="127184" cy="127184"/>
          </a:xfrm>
          <a:prstGeom prst="ellipse">
            <a:avLst/>
          </a:prstGeom>
          <a:solidFill>
            <a:srgbClr val="B8DB26"/>
          </a:solidFill>
          <a:ln w="3175">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defRPr>
            </a:pPr>
            <a:endParaRPr/>
          </a:p>
        </p:txBody>
      </p:sp>
      <p:sp>
        <p:nvSpPr>
          <p:cNvPr id="271" name="Circle"/>
          <p:cNvSpPr/>
          <p:nvPr/>
        </p:nvSpPr>
        <p:spPr>
          <a:xfrm>
            <a:off x="283673" y="2453639"/>
            <a:ext cx="127184" cy="127184"/>
          </a:xfrm>
          <a:prstGeom prst="ellipse">
            <a:avLst/>
          </a:prstGeom>
          <a:solidFill>
            <a:srgbClr val="B8DB26"/>
          </a:solidFill>
          <a:ln w="3175">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defRPr>
            </a:pPr>
            <a:endParaRPr/>
          </a:p>
        </p:txBody>
      </p:sp>
      <p:sp>
        <p:nvSpPr>
          <p:cNvPr id="272" name="Circle"/>
          <p:cNvSpPr/>
          <p:nvPr/>
        </p:nvSpPr>
        <p:spPr>
          <a:xfrm>
            <a:off x="258273" y="2910839"/>
            <a:ext cx="127184" cy="127184"/>
          </a:xfrm>
          <a:prstGeom prst="ellipse">
            <a:avLst/>
          </a:prstGeom>
          <a:solidFill>
            <a:srgbClr val="B8DB26"/>
          </a:solidFill>
          <a:ln w="3175">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defRPr>
            </a:pPr>
            <a:endParaRPr/>
          </a:p>
        </p:txBody>
      </p:sp>
      <p:sp>
        <p:nvSpPr>
          <p:cNvPr id="273" name="Circle"/>
          <p:cNvSpPr/>
          <p:nvPr/>
        </p:nvSpPr>
        <p:spPr>
          <a:xfrm>
            <a:off x="258273" y="3596639"/>
            <a:ext cx="127184" cy="127184"/>
          </a:xfrm>
          <a:prstGeom prst="ellipse">
            <a:avLst/>
          </a:prstGeom>
          <a:solidFill>
            <a:srgbClr val="B8DB26"/>
          </a:solidFill>
          <a:ln w="3175">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defRPr>
            </a:pPr>
            <a:endParaRPr/>
          </a:p>
        </p:txBody>
      </p:sp>
      <p:pic>
        <p:nvPicPr>
          <p:cNvPr id="274" name="Image" descr="Image"/>
          <p:cNvPicPr>
            <a:picLocks noChangeAspect="1"/>
          </p:cNvPicPr>
          <p:nvPr/>
        </p:nvPicPr>
        <p:blipFill>
          <a:blip r:embed="rId2" cstate="email">
            <a:alphaModFix amt="20180"/>
            <a:extLst>
              <a:ext uri="{28A0092B-C50C-407E-A947-70E740481C1C}">
                <a14:useLocalDpi xmlns:a14="http://schemas.microsoft.com/office/drawing/2010/main"/>
              </a:ext>
            </a:extLst>
          </a:blip>
          <a:stretch>
            <a:fillRect/>
          </a:stretch>
        </p:blipFill>
        <p:spPr>
          <a:xfrm>
            <a:off x="989152" y="5500948"/>
            <a:ext cx="3596193" cy="4064683"/>
          </a:xfrm>
          <a:prstGeom prst="rect">
            <a:avLst/>
          </a:prstGeom>
          <a:ln w="3175">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Rectangle"/>
          <p:cNvSpPr/>
          <p:nvPr/>
        </p:nvSpPr>
        <p:spPr>
          <a:xfrm>
            <a:off x="-191695" y="-9145"/>
            <a:ext cx="6375307" cy="10464983"/>
          </a:xfrm>
          <a:prstGeom prst="rect">
            <a:avLst/>
          </a:prstGeom>
          <a:solidFill>
            <a:srgbClr val="0E94D9"/>
          </a:solidFill>
          <a:ln w="3175">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defRPr>
            </a:pPr>
            <a:endParaRPr/>
          </a:p>
        </p:txBody>
      </p:sp>
      <p:sp>
        <p:nvSpPr>
          <p:cNvPr id="277" name="Rectangle"/>
          <p:cNvSpPr/>
          <p:nvPr/>
        </p:nvSpPr>
        <p:spPr>
          <a:xfrm>
            <a:off x="6180651" y="-64279"/>
            <a:ext cx="13336485" cy="2757268"/>
          </a:xfrm>
          <a:prstGeom prst="rect">
            <a:avLst/>
          </a:prstGeom>
          <a:gradFill>
            <a:gsLst>
              <a:gs pos="0">
                <a:srgbClr val="DB1E2A"/>
              </a:gs>
              <a:gs pos="51841">
                <a:srgbClr val="ED5327"/>
              </a:gs>
              <a:gs pos="98985">
                <a:srgbClr val="FF8823"/>
              </a:gs>
            </a:gsLst>
            <a:path>
              <a:fillToRect l="50000" t="-520" r="50000" b="100520"/>
            </a:path>
          </a:gradFill>
          <a:ln w="3175">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defRPr>
            </a:pPr>
            <a:endParaRPr/>
          </a:p>
        </p:txBody>
      </p:sp>
      <p:sp>
        <p:nvSpPr>
          <p:cNvPr id="278" name="What BioPod™ Technology means to Video Gaming"/>
          <p:cNvSpPr txBox="1"/>
          <p:nvPr/>
        </p:nvSpPr>
        <p:spPr>
          <a:xfrm>
            <a:off x="7918626" y="512715"/>
            <a:ext cx="9490676" cy="1603280"/>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nSpc>
                <a:spcPct val="90000"/>
              </a:lnSpc>
              <a:spcBef>
                <a:spcPts val="1700"/>
              </a:spcBef>
              <a:defRPr sz="5200" baseline="1923">
                <a:solidFill>
                  <a:srgbClr val="FFFFFF"/>
                </a:solidFill>
                <a:latin typeface="Helvetica Neue Light"/>
                <a:ea typeface="Helvetica Neue Light"/>
                <a:cs typeface="Helvetica Neue Light"/>
                <a:sym typeface="Helvetica Neue Light"/>
              </a:defRPr>
            </a:lvl1pPr>
          </a:lstStyle>
          <a:p>
            <a:r>
              <a:t>What BioPod™ Technology means to Video Gaming</a:t>
            </a:r>
          </a:p>
        </p:txBody>
      </p:sp>
      <p:sp>
        <p:nvSpPr>
          <p:cNvPr id="279" name="Medical &amp; Emergency Applications including Remote Monitoring of Patients' Vital Signs. Medical professionals are able to communicate directly in realtime with their patients."/>
          <p:cNvSpPr txBox="1"/>
          <p:nvPr/>
        </p:nvSpPr>
        <p:spPr>
          <a:xfrm>
            <a:off x="22529099" y="1244562"/>
            <a:ext cx="19002884" cy="753896"/>
          </a:xfrm>
          <a:prstGeom prst="rect">
            <a:avLst/>
          </a:prstGeom>
          <a:ln w="3175">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defTabSz="457200">
              <a:defRPr sz="2200">
                <a:solidFill>
                  <a:srgbClr val="666666"/>
                </a:solidFill>
                <a:latin typeface="Helvetica Neue Thin"/>
                <a:ea typeface="Helvetica Neue Thin"/>
                <a:cs typeface="Helvetica Neue Thin"/>
                <a:sym typeface="Helvetica Neue Thin"/>
              </a:defRPr>
            </a:lvl1pPr>
          </a:lstStyle>
          <a:p>
            <a:r>
              <a:t>Medical &amp; Emergency Applications including Remote Monitoring of Patients' Vital Signs. Medical professionals are able to communicate directly in realtime with their patients.</a:t>
            </a:r>
          </a:p>
        </p:txBody>
      </p:sp>
      <p:sp>
        <p:nvSpPr>
          <p:cNvPr id="280" name="© 2018 Meramark Ventures, LLC.    All Rights Reserved."/>
          <p:cNvSpPr txBox="1"/>
          <p:nvPr/>
        </p:nvSpPr>
        <p:spPr>
          <a:xfrm>
            <a:off x="995912" y="9931718"/>
            <a:ext cx="4000094" cy="262281"/>
          </a:xfrm>
          <a:prstGeom prst="rect">
            <a:avLst/>
          </a:prstGeom>
          <a:ln w="3175">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a:defRPr sz="1200">
                <a:solidFill>
                  <a:srgbClr val="FFFFFF"/>
                </a:solidFill>
                <a:latin typeface="Helvetica Neue Medium"/>
                <a:ea typeface="Helvetica Neue Medium"/>
                <a:cs typeface="Helvetica Neue Medium"/>
                <a:sym typeface="Helvetica Neue Medium"/>
              </a:defRPr>
            </a:lvl1pPr>
          </a:lstStyle>
          <a:p>
            <a:r>
              <a:t>© 2018 Meramark Ventures, LLC.    All Rights Reserved.</a:t>
            </a:r>
          </a:p>
        </p:txBody>
      </p:sp>
      <p:sp>
        <p:nvSpPr>
          <p:cNvPr id="281" name="BioPod™ Personal Biometric Feedback and Direct Communication System"/>
          <p:cNvSpPr txBox="1"/>
          <p:nvPr/>
        </p:nvSpPr>
        <p:spPr>
          <a:xfrm>
            <a:off x="4642826" y="72434"/>
            <a:ext cx="16412135" cy="286944"/>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defRPr sz="1400" spc="490">
                <a:solidFill>
                  <a:srgbClr val="FFFFFF"/>
                </a:solidFill>
                <a:latin typeface="Helvetica Neue Medium"/>
                <a:ea typeface="Helvetica Neue Medium"/>
                <a:cs typeface="Helvetica Neue Medium"/>
                <a:sym typeface="Helvetica Neue Medium"/>
              </a:defRPr>
            </a:lvl1pPr>
          </a:lstStyle>
          <a:p>
            <a:r>
              <a:t>BioPod™ Personal Biometric Feedback and Direct Communication System </a:t>
            </a:r>
          </a:p>
        </p:txBody>
      </p:sp>
      <p:sp>
        <p:nvSpPr>
          <p:cNvPr id="282" name="BioPod™ Biometric Feedback for Enhanced Real-Time Communication and Competition for Gamers"/>
          <p:cNvSpPr txBox="1"/>
          <p:nvPr/>
        </p:nvSpPr>
        <p:spPr>
          <a:xfrm>
            <a:off x="6180651" y="2269332"/>
            <a:ext cx="13336485" cy="311607"/>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nSpc>
                <a:spcPct val="90000"/>
              </a:lnSpc>
              <a:spcBef>
                <a:spcPts val="1700"/>
              </a:spcBef>
              <a:defRPr sz="1600" b="1" i="1">
                <a:solidFill>
                  <a:srgbClr val="FFFFFF"/>
                </a:solidFill>
                <a:latin typeface="Helvetica Neue"/>
                <a:ea typeface="Helvetica Neue"/>
                <a:cs typeface="Helvetica Neue"/>
                <a:sym typeface="Helvetica Neue"/>
              </a:defRPr>
            </a:lvl1pPr>
          </a:lstStyle>
          <a:p>
            <a:r>
              <a:t>BioPod™ Biometric Feedback for Enhanced Real-Time Communication and Competition for Gamers</a:t>
            </a:r>
          </a:p>
        </p:txBody>
      </p:sp>
      <p:pic>
        <p:nvPicPr>
          <p:cNvPr id="283"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9246" y="6300324"/>
            <a:ext cx="4693425" cy="3167242"/>
          </a:xfrm>
          <a:prstGeom prst="rect">
            <a:avLst/>
          </a:prstGeom>
          <a:ln w="3175">
            <a:miter lim="400000"/>
          </a:ln>
          <a:effectLst>
            <a:outerShdw blurRad="190500" dist="8455" dir="5400000" rotWithShape="0">
              <a:srgbClr val="000000"/>
            </a:outerShdw>
          </a:effectLst>
        </p:spPr>
      </p:pic>
      <p:sp>
        <p:nvSpPr>
          <p:cNvPr id="284" name="BioPod™Technology may add a proprietary distinction and value proposition to the video game industry where direct communications and monitoring of gamer’s vitals adds an infinite number of game play possibilities where the game becomes reactive and dynamic in response to the data collected by BioPod™ Technology. This reactive component creates the ability for future gaming architecture to be fluid and provide an ever-changing gaming environment which extends the interest and playability of each game that incorporates BioPod™Technology into their programming architecture. Imagine a game that could change course simply based on the changing data from each user. This addition to options within a game provides powerful exponential possibilities to the challenges available in game play. Another additional possibility would be that a gamer’s vitals could be displayed within the game to ramp up the challenge between competing gamers. BioPod™ Technology provides a direct communications link between gamers and enthusiasts with &quot;The BioPod™ Technology Community&quot; through real-time encouragement and responses to individual and team players.…"/>
          <p:cNvSpPr txBox="1"/>
          <p:nvPr/>
        </p:nvSpPr>
        <p:spPr>
          <a:xfrm>
            <a:off x="7354996" y="3995201"/>
            <a:ext cx="11353038" cy="6775400"/>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p>
            <a:pPr algn="l" defTabSz="457200">
              <a:defRPr sz="1800">
                <a:solidFill>
                  <a:srgbClr val="666666"/>
                </a:solidFill>
                <a:latin typeface="Helvetica Neue"/>
                <a:ea typeface="Helvetica Neue"/>
                <a:cs typeface="Helvetica Neue"/>
                <a:sym typeface="Helvetica Neue"/>
              </a:defRPr>
            </a:pPr>
            <a:r>
              <a:t>BioPod™Technology may add a proprietary distinction and value proposition to the video game industry where direct communications and monitoring of gamer’s vitals adds an infinite number of game play possibilities where the game becomes reactive and dynamic in response to the data collected by BioPod™ Technology. This reactive component creates the ability for future gaming architecture to be fluid and provide an ever-changing gaming environment which extends the interest and playability of each game that incorporates BioPod™Technology into their programming architecture. Imagine a game that could change course simply based on the changing data from each user. This addition to options within a game provides powerful exponential possibilities to the challenges available in game play. Another additional possibility would be that a gamer’s vitals could be displayed within the game to ramp up the challenge between competing gamers. BioPod™ Technology provides a direct communications link between gamers and enthusiasts with "The BioPod™ Technology Community" through real-time encouragement and responses to individual and team players.</a:t>
            </a:r>
          </a:p>
          <a:p>
            <a:pPr algn="l" defTabSz="457200">
              <a:defRPr sz="1800">
                <a:solidFill>
                  <a:srgbClr val="666666"/>
                </a:solidFill>
                <a:latin typeface="Helvetica Neue"/>
                <a:ea typeface="Helvetica Neue"/>
                <a:cs typeface="Helvetica Neue"/>
                <a:sym typeface="Helvetica Neue"/>
              </a:defRPr>
            </a:pPr>
            <a:endParaRPr/>
          </a:p>
          <a:p>
            <a:pPr algn="l" defTabSz="457200">
              <a:defRPr sz="1800">
                <a:solidFill>
                  <a:srgbClr val="666666"/>
                </a:solidFill>
                <a:latin typeface="Helvetica Neue"/>
                <a:ea typeface="Helvetica Neue"/>
                <a:cs typeface="Helvetica Neue"/>
                <a:sym typeface="Helvetica Neue"/>
              </a:defRPr>
            </a:pPr>
            <a:r>
              <a:t>BioPod™ Technology Added Value improves "Motion Sensing" calculations while using "actual biomedical feedback for heart-rate, oxygen saturation, respiration, temperature, end-tidal CO2, etc., all with direct communications to the individual, those connected to the network, and the game itself. By offering a major point-of-differentiation over the existing algorithms, BioPod™ Technology offers the potential to make a quantum leap in video game development.  As a prominent video gaming industry executive and consultant recently stated, he "sees the value and importance of accurate and consistent measurement of biorhythms for enhanced game play and fitness performance".</a:t>
            </a:r>
          </a:p>
          <a:p>
            <a:pPr algn="l" defTabSz="457200">
              <a:defRPr sz="1800">
                <a:solidFill>
                  <a:srgbClr val="666666"/>
                </a:solidFill>
                <a:latin typeface="Helvetica Neue"/>
                <a:ea typeface="Helvetica Neue"/>
                <a:cs typeface="Helvetica Neue"/>
                <a:sym typeface="Helvetica Neue"/>
              </a:defRPr>
            </a:pPr>
            <a:endParaRPr/>
          </a:p>
          <a:p>
            <a:pPr algn="l" defTabSz="457200">
              <a:defRPr sz="1800">
                <a:solidFill>
                  <a:srgbClr val="666666"/>
                </a:solidFill>
                <a:latin typeface="Helvetica Neue"/>
                <a:ea typeface="Helvetica Neue"/>
                <a:cs typeface="Helvetica Neue"/>
                <a:sym typeface="Helvetica Neue"/>
              </a:defRPr>
            </a:pPr>
            <a:endParaRPr/>
          </a:p>
          <a:p>
            <a:pPr algn="l" defTabSz="457200">
              <a:defRPr sz="1800">
                <a:solidFill>
                  <a:srgbClr val="666666"/>
                </a:solidFill>
                <a:latin typeface="Helvetica Neue"/>
                <a:ea typeface="Helvetica Neue"/>
                <a:cs typeface="Helvetica Neue"/>
                <a:sym typeface="Helvetica Neue"/>
              </a:defRPr>
            </a:pPr>
            <a:endParaRPr/>
          </a:p>
        </p:txBody>
      </p:sp>
      <p:sp>
        <p:nvSpPr>
          <p:cNvPr id="285" name="Game-Changing, Paradigm-Changing Possibilities"/>
          <p:cNvSpPr txBox="1"/>
          <p:nvPr/>
        </p:nvSpPr>
        <p:spPr>
          <a:xfrm>
            <a:off x="8339741" y="3082729"/>
            <a:ext cx="8648447" cy="522733"/>
          </a:xfrm>
          <a:prstGeom prst="rect">
            <a:avLst/>
          </a:prstGeom>
          <a:ln w="3175">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a:defRPr sz="3000">
                <a:latin typeface="Helvetica Neue"/>
                <a:ea typeface="Helvetica Neue"/>
                <a:cs typeface="Helvetica Neue"/>
                <a:sym typeface="Helvetica Neue"/>
              </a:defRPr>
            </a:lvl1pPr>
          </a:lstStyle>
          <a:p>
            <a:r>
              <a:t>Game-Changing, Paradigm-Changing Possibilities</a:t>
            </a:r>
          </a:p>
        </p:txBody>
      </p:sp>
      <p:sp>
        <p:nvSpPr>
          <p:cNvPr id="286" name="BioPod™ Technology"/>
          <p:cNvSpPr txBox="1"/>
          <p:nvPr/>
        </p:nvSpPr>
        <p:spPr>
          <a:xfrm>
            <a:off x="-2094648" y="325176"/>
            <a:ext cx="9763793" cy="621739"/>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nSpc>
                <a:spcPct val="90000"/>
              </a:lnSpc>
              <a:spcBef>
                <a:spcPts val="1700"/>
              </a:spcBef>
              <a:defRPr sz="3600">
                <a:solidFill>
                  <a:srgbClr val="FFFFFF"/>
                </a:solidFill>
                <a:latin typeface="Helvetica Neue Light"/>
                <a:ea typeface="Helvetica Neue Light"/>
                <a:cs typeface="Helvetica Neue Light"/>
                <a:sym typeface="Helvetica Neue Light"/>
              </a:defRPr>
            </a:lvl1pPr>
          </a:lstStyle>
          <a:p>
            <a:r>
              <a:t>BioPod™ Technology</a:t>
            </a:r>
          </a:p>
        </p:txBody>
      </p:sp>
      <p:sp>
        <p:nvSpPr>
          <p:cNvPr id="287" name="Key Benefits for Video Gaming"/>
          <p:cNvSpPr txBox="1"/>
          <p:nvPr/>
        </p:nvSpPr>
        <p:spPr>
          <a:xfrm>
            <a:off x="-3880994" y="855758"/>
            <a:ext cx="13336484" cy="411278"/>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nSpc>
                <a:spcPct val="90000"/>
              </a:lnSpc>
              <a:spcBef>
                <a:spcPts val="1700"/>
              </a:spcBef>
              <a:defRPr sz="2200">
                <a:solidFill>
                  <a:srgbClr val="FFFFFF"/>
                </a:solidFill>
                <a:latin typeface="Helvetica Neue"/>
                <a:ea typeface="Helvetica Neue"/>
                <a:cs typeface="Helvetica Neue"/>
                <a:sym typeface="Helvetica Neue"/>
              </a:defRPr>
            </a:lvl1pPr>
          </a:lstStyle>
          <a:p>
            <a:r>
              <a:t>Key Benefits for Video Gaming</a:t>
            </a:r>
          </a:p>
        </p:txBody>
      </p:sp>
      <p:sp>
        <p:nvSpPr>
          <p:cNvPr id="288" name="Enhanced Supercharged Gaming Experience"/>
          <p:cNvSpPr txBox="1"/>
          <p:nvPr/>
        </p:nvSpPr>
        <p:spPr>
          <a:xfrm>
            <a:off x="554931" y="3291347"/>
            <a:ext cx="5717479" cy="361544"/>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lnSpc>
                <a:spcPct val="90000"/>
              </a:lnSpc>
              <a:spcBef>
                <a:spcPts val="1700"/>
              </a:spcBef>
              <a:defRPr sz="1900">
                <a:solidFill>
                  <a:srgbClr val="FFFFFF"/>
                </a:solidFill>
                <a:latin typeface="Helvetica Neue"/>
                <a:ea typeface="Helvetica Neue"/>
                <a:cs typeface="Helvetica Neue"/>
                <a:sym typeface="Helvetica Neue"/>
              </a:defRPr>
            </a:lvl1pPr>
          </a:lstStyle>
          <a:p>
            <a:r>
              <a:t>Enhanced Supercharged Gaming Experience</a:t>
            </a:r>
          </a:p>
        </p:txBody>
      </p:sp>
      <p:sp>
        <p:nvSpPr>
          <p:cNvPr id="289" name="Communication of Biometric Feedback possible between team members or adversaries"/>
          <p:cNvSpPr txBox="1"/>
          <p:nvPr/>
        </p:nvSpPr>
        <p:spPr>
          <a:xfrm>
            <a:off x="567975" y="1636707"/>
            <a:ext cx="5610477" cy="625110"/>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lnSpc>
                <a:spcPct val="90000"/>
              </a:lnSpc>
              <a:spcBef>
                <a:spcPts val="1700"/>
              </a:spcBef>
              <a:defRPr sz="1900">
                <a:solidFill>
                  <a:srgbClr val="FFFFFF"/>
                </a:solidFill>
                <a:latin typeface="Helvetica Neue"/>
                <a:ea typeface="Helvetica Neue"/>
                <a:cs typeface="Helvetica Neue"/>
                <a:sym typeface="Helvetica Neue"/>
              </a:defRPr>
            </a:lvl1pPr>
          </a:lstStyle>
          <a:p>
            <a:r>
              <a:t>Communication of Biometric Feedback possible between team members or adversaries</a:t>
            </a:r>
          </a:p>
        </p:txBody>
      </p:sp>
      <p:sp>
        <p:nvSpPr>
          <p:cNvPr id="290" name="Circle"/>
          <p:cNvSpPr/>
          <p:nvPr/>
        </p:nvSpPr>
        <p:spPr>
          <a:xfrm>
            <a:off x="335851" y="3411090"/>
            <a:ext cx="127184" cy="127184"/>
          </a:xfrm>
          <a:prstGeom prst="ellipse">
            <a:avLst/>
          </a:prstGeom>
          <a:solidFill>
            <a:srgbClr val="B8DB26"/>
          </a:solidFill>
          <a:ln w="3175">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defRPr>
            </a:pPr>
            <a:endParaRPr/>
          </a:p>
        </p:txBody>
      </p:sp>
      <p:sp>
        <p:nvSpPr>
          <p:cNvPr id="291" name="Circle"/>
          <p:cNvSpPr/>
          <p:nvPr/>
        </p:nvSpPr>
        <p:spPr>
          <a:xfrm>
            <a:off x="323495" y="1758670"/>
            <a:ext cx="127184" cy="127184"/>
          </a:xfrm>
          <a:prstGeom prst="ellipse">
            <a:avLst/>
          </a:prstGeom>
          <a:solidFill>
            <a:srgbClr val="B8DB26"/>
          </a:solidFill>
          <a:ln w="3175">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defRPr>
            </a:pPr>
            <a:endParaRPr/>
          </a:p>
        </p:txBody>
      </p:sp>
      <p:sp>
        <p:nvSpPr>
          <p:cNvPr id="292" name="Creates New Levels of Challenge with smart game platform that “learns and adapts” to player biometric feedback"/>
          <p:cNvSpPr txBox="1"/>
          <p:nvPr/>
        </p:nvSpPr>
        <p:spPr>
          <a:xfrm>
            <a:off x="567975" y="2365793"/>
            <a:ext cx="5610477" cy="888676"/>
          </a:xfrm>
          <a:prstGeom prst="rect">
            <a:avLst/>
          </a:prstGeom>
          <a:ln w="3175">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lnSpc>
                <a:spcPct val="90000"/>
              </a:lnSpc>
              <a:spcBef>
                <a:spcPts val="1700"/>
              </a:spcBef>
              <a:defRPr sz="1900">
                <a:solidFill>
                  <a:srgbClr val="FFFFFF"/>
                </a:solidFill>
                <a:latin typeface="Helvetica Neue"/>
                <a:ea typeface="Helvetica Neue"/>
                <a:cs typeface="Helvetica Neue"/>
                <a:sym typeface="Helvetica Neue"/>
              </a:defRPr>
            </a:lvl1pPr>
          </a:lstStyle>
          <a:p>
            <a:r>
              <a:t>Creates New Levels of Challenge with smart game platform that “learns and adapts” to player biometric feedback</a:t>
            </a:r>
          </a:p>
        </p:txBody>
      </p:sp>
      <p:sp>
        <p:nvSpPr>
          <p:cNvPr id="293" name="Circle"/>
          <p:cNvSpPr/>
          <p:nvPr/>
        </p:nvSpPr>
        <p:spPr>
          <a:xfrm>
            <a:off x="323495" y="2505239"/>
            <a:ext cx="127184" cy="127184"/>
          </a:xfrm>
          <a:prstGeom prst="ellipse">
            <a:avLst/>
          </a:prstGeom>
          <a:solidFill>
            <a:srgbClr val="B8DB26"/>
          </a:solidFill>
          <a:ln w="3175">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defRPr>
            </a:pPr>
            <a:endParaRP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4">
  <a:themeElements>
    <a:clrScheme name="Custom 1">
      <a:dk1>
        <a:srgbClr val="414141"/>
      </a:dk1>
      <a:lt1>
        <a:srgbClr val="FFFFFF"/>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B1E1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619125"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61912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4">
  <a:themeElements>
    <a:clrScheme name="New_Template4">
      <a:dk1>
        <a:srgbClr val="000000"/>
      </a:dk1>
      <a:lt1>
        <a:srgbClr val="FFFFFF"/>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619125"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61912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20</TotalTime>
  <Words>1835</Words>
  <Application>Microsoft Macintosh PowerPoint</Application>
  <PresentationFormat>Custom</PresentationFormat>
  <Paragraphs>126</Paragraphs>
  <Slides>12</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Avenir Roman</vt:lpstr>
      <vt:lpstr>Bodoni SvtyTwo ITC TT-Book</vt:lpstr>
      <vt:lpstr>Helvetica</vt:lpstr>
      <vt:lpstr>Helvetica Light</vt:lpstr>
      <vt:lpstr>Helvetica Neue</vt:lpstr>
      <vt:lpstr>Helvetica Neue Light</vt:lpstr>
      <vt:lpstr>Helvetica Neue Medium</vt:lpstr>
      <vt:lpstr>Helvetica Neue Thin</vt:lpstr>
      <vt:lpstr>Palatino</vt:lpstr>
      <vt:lpstr>Zapf Dingbats</vt:lpstr>
      <vt:lpstr>New_Template4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Brian Thompson</cp:lastModifiedBy>
  <cp:revision>4</cp:revision>
  <dcterms:modified xsi:type="dcterms:W3CDTF">2018-01-26T05:58:52Z</dcterms:modified>
</cp:coreProperties>
</file>